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9"/>
  </p:handoutMasterIdLst>
  <p:sldIdLst>
    <p:sldId id="256" r:id="rId2"/>
    <p:sldId id="258" r:id="rId3"/>
    <p:sldId id="260" r:id="rId4"/>
    <p:sldId id="261" r:id="rId5"/>
    <p:sldId id="262" r:id="rId6"/>
    <p:sldId id="265" r:id="rId7"/>
    <p:sldId id="269" r:id="rId8"/>
    <p:sldId id="270" r:id="rId9"/>
    <p:sldId id="271" r:id="rId10"/>
    <p:sldId id="272" r:id="rId11"/>
    <p:sldId id="280" r:id="rId12"/>
    <p:sldId id="273" r:id="rId13"/>
    <p:sldId id="274" r:id="rId14"/>
    <p:sldId id="275" r:id="rId15"/>
    <p:sldId id="276" r:id="rId16"/>
    <p:sldId id="278" r:id="rId17"/>
    <p:sldId id="277" r:id="rId18"/>
    <p:sldId id="281" r:id="rId19"/>
    <p:sldId id="282" r:id="rId20"/>
    <p:sldId id="283" r:id="rId21"/>
    <p:sldId id="285" r:id="rId22"/>
    <p:sldId id="284" r:id="rId23"/>
    <p:sldId id="279" r:id="rId24"/>
    <p:sldId id="286" r:id="rId25"/>
    <p:sldId id="287" r:id="rId26"/>
    <p:sldId id="288" r:id="rId27"/>
    <p:sldId id="289" r:id="rId28"/>
  </p:sldIdLst>
  <p:sldSz cx="9144000" cy="6858000" type="screen4x3"/>
  <p:notesSz cx="6858000" cy="9947275"/>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rednji slog 2 – poudare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30" d="100"/>
          <a:sy n="130" d="100"/>
        </p:scale>
        <p:origin x="-1080" y="43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embeddings/oleObject1.bin"/></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sl-S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invertIfNegative val="0"/>
          <c:cat>
            <c:strRef>
              <c:f>List3!$A$1:$D$1</c:f>
              <c:strCache>
                <c:ptCount val="4"/>
                <c:pt idx="0">
                  <c:v>Brez naziva</c:v>
                </c:pt>
                <c:pt idx="1">
                  <c:v>Mentor </c:v>
                </c:pt>
                <c:pt idx="2">
                  <c:v>Svetovalec</c:v>
                </c:pt>
                <c:pt idx="3">
                  <c:v>Svetnik </c:v>
                </c:pt>
              </c:strCache>
            </c:strRef>
          </c:cat>
          <c:val>
            <c:numRef>
              <c:f>List3!$A$2:$D$2</c:f>
              <c:numCache>
                <c:formatCode>General</c:formatCode>
                <c:ptCount val="4"/>
                <c:pt idx="0">
                  <c:v>16</c:v>
                </c:pt>
                <c:pt idx="1">
                  <c:v>19</c:v>
                </c:pt>
                <c:pt idx="2">
                  <c:v>22</c:v>
                </c:pt>
                <c:pt idx="3">
                  <c:v>4</c:v>
                </c:pt>
              </c:numCache>
            </c:numRef>
          </c:val>
        </c:ser>
        <c:dLbls>
          <c:showLegendKey val="0"/>
          <c:showVal val="0"/>
          <c:showCatName val="0"/>
          <c:showSerName val="0"/>
          <c:showPercent val="0"/>
          <c:showBubbleSize val="0"/>
        </c:dLbls>
        <c:gapWidth val="150"/>
        <c:axId val="19909632"/>
        <c:axId val="20009728"/>
      </c:barChart>
      <c:catAx>
        <c:axId val="19909632"/>
        <c:scaling>
          <c:orientation val="minMax"/>
        </c:scaling>
        <c:delete val="0"/>
        <c:axPos val="b"/>
        <c:majorTickMark val="out"/>
        <c:minorTickMark val="none"/>
        <c:tickLblPos val="nextTo"/>
        <c:crossAx val="20009728"/>
        <c:crosses val="autoZero"/>
        <c:auto val="1"/>
        <c:lblAlgn val="ctr"/>
        <c:lblOffset val="100"/>
        <c:noMultiLvlLbl val="0"/>
      </c:catAx>
      <c:valAx>
        <c:axId val="20009728"/>
        <c:scaling>
          <c:orientation val="minMax"/>
        </c:scaling>
        <c:delete val="0"/>
        <c:axPos val="l"/>
        <c:majorGridlines/>
        <c:numFmt formatCode="General" sourceLinked="1"/>
        <c:majorTickMark val="out"/>
        <c:minorTickMark val="none"/>
        <c:tickLblPos val="nextTo"/>
        <c:crossAx val="19909632"/>
        <c:crosses val="autoZero"/>
        <c:crossBetween val="between"/>
      </c:valAx>
    </c:plotArea>
    <c:legend>
      <c:legendPos val="r"/>
      <c:layout/>
      <c:overlay val="0"/>
    </c:legend>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grada glave 1"/>
          <p:cNvSpPr>
            <a:spLocks noGrp="1"/>
          </p:cNvSpPr>
          <p:nvPr>
            <p:ph type="hdr" sz="quarter"/>
          </p:nvPr>
        </p:nvSpPr>
        <p:spPr>
          <a:xfrm>
            <a:off x="0" y="0"/>
            <a:ext cx="2971800" cy="496888"/>
          </a:xfrm>
          <a:prstGeom prst="rect">
            <a:avLst/>
          </a:prstGeom>
        </p:spPr>
        <p:txBody>
          <a:bodyPr vert="horz" lIns="91440" tIns="45720" rIns="91440" bIns="45720" rtlCol="0"/>
          <a:lstStyle>
            <a:lvl1pPr algn="l">
              <a:defRPr sz="1200"/>
            </a:lvl1pPr>
          </a:lstStyle>
          <a:p>
            <a:endParaRPr lang="sl-SI"/>
          </a:p>
        </p:txBody>
      </p:sp>
      <p:sp>
        <p:nvSpPr>
          <p:cNvPr id="3" name="Ograda datuma 2"/>
          <p:cNvSpPr>
            <a:spLocks noGrp="1"/>
          </p:cNvSpPr>
          <p:nvPr>
            <p:ph type="dt" sz="quarter" idx="1"/>
          </p:nvPr>
        </p:nvSpPr>
        <p:spPr>
          <a:xfrm>
            <a:off x="3884613" y="0"/>
            <a:ext cx="2971800" cy="496888"/>
          </a:xfrm>
          <a:prstGeom prst="rect">
            <a:avLst/>
          </a:prstGeom>
        </p:spPr>
        <p:txBody>
          <a:bodyPr vert="horz" lIns="91440" tIns="45720" rIns="91440" bIns="45720" rtlCol="0"/>
          <a:lstStyle>
            <a:lvl1pPr algn="r">
              <a:defRPr sz="1200"/>
            </a:lvl1pPr>
          </a:lstStyle>
          <a:p>
            <a:fld id="{E01B34A6-CA0A-48A5-877D-B2A83470E996}" type="datetimeFigureOut">
              <a:rPr lang="sl-SI" smtClean="0"/>
              <a:t>19.2.2015</a:t>
            </a:fld>
            <a:endParaRPr lang="sl-SI"/>
          </a:p>
        </p:txBody>
      </p:sp>
      <p:sp>
        <p:nvSpPr>
          <p:cNvPr id="4" name="Ograda noge 3"/>
          <p:cNvSpPr>
            <a:spLocks noGrp="1"/>
          </p:cNvSpPr>
          <p:nvPr>
            <p:ph type="ftr" sz="quarter" idx="2"/>
          </p:nvPr>
        </p:nvSpPr>
        <p:spPr>
          <a:xfrm>
            <a:off x="0" y="9448800"/>
            <a:ext cx="2971800" cy="496888"/>
          </a:xfrm>
          <a:prstGeom prst="rect">
            <a:avLst/>
          </a:prstGeom>
        </p:spPr>
        <p:txBody>
          <a:bodyPr vert="horz" lIns="91440" tIns="45720" rIns="91440" bIns="45720" rtlCol="0" anchor="b"/>
          <a:lstStyle>
            <a:lvl1pPr algn="l">
              <a:defRPr sz="1200"/>
            </a:lvl1pPr>
          </a:lstStyle>
          <a:p>
            <a:endParaRPr lang="sl-SI"/>
          </a:p>
        </p:txBody>
      </p:sp>
      <p:sp>
        <p:nvSpPr>
          <p:cNvPr id="5" name="Ograda številke diapozitiva 4"/>
          <p:cNvSpPr>
            <a:spLocks noGrp="1"/>
          </p:cNvSpPr>
          <p:nvPr>
            <p:ph type="sldNum" sz="quarter" idx="3"/>
          </p:nvPr>
        </p:nvSpPr>
        <p:spPr>
          <a:xfrm>
            <a:off x="3884613" y="9448800"/>
            <a:ext cx="2971800" cy="496888"/>
          </a:xfrm>
          <a:prstGeom prst="rect">
            <a:avLst/>
          </a:prstGeom>
        </p:spPr>
        <p:txBody>
          <a:bodyPr vert="horz" lIns="91440" tIns="45720" rIns="91440" bIns="45720" rtlCol="0" anchor="b"/>
          <a:lstStyle>
            <a:lvl1pPr algn="r">
              <a:defRPr sz="1200"/>
            </a:lvl1pPr>
          </a:lstStyle>
          <a:p>
            <a:fld id="{B6271D6B-B1DB-4528-AECF-8A633AA9057A}" type="slidenum">
              <a:rPr lang="sl-SI" smtClean="0"/>
              <a:t>‹#›</a:t>
            </a:fld>
            <a:endParaRPr lang="sl-SI"/>
          </a:p>
        </p:txBody>
      </p:sp>
    </p:spTree>
    <p:extLst>
      <p:ext uri="{BB962C8B-B14F-4D97-AF65-F5344CB8AC3E}">
        <p14:creationId xmlns:p14="http://schemas.microsoft.com/office/powerpoint/2010/main" val="407736688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2130425"/>
            <a:ext cx="7772400" cy="1470025"/>
          </a:xfrm>
        </p:spPr>
        <p:txBody>
          <a:bodyPr/>
          <a:lstStyle/>
          <a:p>
            <a:r>
              <a:rPr lang="sl-SI" smtClean="0"/>
              <a:t>Uredite slog naslova matrice</a:t>
            </a:r>
            <a:endParaRPr lang="sl-SI"/>
          </a:p>
        </p:txBody>
      </p:sp>
      <p:sp>
        <p:nvSpPr>
          <p:cNvPr id="3" name="Podnaslov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l-SI" smtClean="0"/>
              <a:t>Uredite slog podnaslova matrice</a:t>
            </a:r>
            <a:endParaRPr lang="sl-SI"/>
          </a:p>
        </p:txBody>
      </p:sp>
      <p:sp>
        <p:nvSpPr>
          <p:cNvPr id="4" name="Ograda datuma 3"/>
          <p:cNvSpPr>
            <a:spLocks noGrp="1"/>
          </p:cNvSpPr>
          <p:nvPr>
            <p:ph type="dt" sz="half" idx="10"/>
          </p:nvPr>
        </p:nvSpPr>
        <p:spPr/>
        <p:txBody>
          <a:bodyPr/>
          <a:lstStyle/>
          <a:p>
            <a:fld id="{266F1447-5A42-4C88-9905-6C3F85E185CA}" type="datetimeFigureOut">
              <a:rPr lang="sl-SI" smtClean="0"/>
              <a:t>19.2.2015</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E996AF6F-2575-4D3B-9685-917FFDD7510F}" type="slidenum">
              <a:rPr lang="sl-SI" smtClean="0"/>
              <a:t>‹#›</a:t>
            </a:fld>
            <a:endParaRPr lang="sl-SI"/>
          </a:p>
        </p:txBody>
      </p:sp>
    </p:spTree>
    <p:extLst>
      <p:ext uri="{BB962C8B-B14F-4D97-AF65-F5344CB8AC3E}">
        <p14:creationId xmlns:p14="http://schemas.microsoft.com/office/powerpoint/2010/main" val="2044127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navpičnega besedila 2"/>
          <p:cNvSpPr>
            <a:spLocks noGrp="1"/>
          </p:cNvSpPr>
          <p:nvPr>
            <p:ph type="body" orient="vert" idx="1"/>
          </p:nvPr>
        </p:nvSpPr>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p>
            <a:fld id="{266F1447-5A42-4C88-9905-6C3F85E185CA}" type="datetimeFigureOut">
              <a:rPr lang="sl-SI" smtClean="0"/>
              <a:t>19.2.2015</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E996AF6F-2575-4D3B-9685-917FFDD7510F}" type="slidenum">
              <a:rPr lang="sl-SI" smtClean="0"/>
              <a:t>‹#›</a:t>
            </a:fld>
            <a:endParaRPr lang="sl-SI"/>
          </a:p>
        </p:txBody>
      </p:sp>
    </p:spTree>
    <p:extLst>
      <p:ext uri="{BB962C8B-B14F-4D97-AF65-F5344CB8AC3E}">
        <p14:creationId xmlns:p14="http://schemas.microsoft.com/office/powerpoint/2010/main" val="1769015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629400" y="274638"/>
            <a:ext cx="2057400" cy="5851525"/>
          </a:xfrm>
        </p:spPr>
        <p:txBody>
          <a:bodyPr vert="eaVert"/>
          <a:lstStyle/>
          <a:p>
            <a:r>
              <a:rPr lang="sl-SI" smtClean="0"/>
              <a:t>Uredite slog naslova matrice</a:t>
            </a:r>
            <a:endParaRPr lang="sl-SI"/>
          </a:p>
        </p:txBody>
      </p:sp>
      <p:sp>
        <p:nvSpPr>
          <p:cNvPr id="3" name="Ograda navpičnega besedila 2"/>
          <p:cNvSpPr>
            <a:spLocks noGrp="1"/>
          </p:cNvSpPr>
          <p:nvPr>
            <p:ph type="body" orient="vert" idx="1"/>
          </p:nvPr>
        </p:nvSpPr>
        <p:spPr>
          <a:xfrm>
            <a:off x="457200" y="274638"/>
            <a:ext cx="6019800" cy="5851525"/>
          </a:xfrm>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p>
            <a:fld id="{266F1447-5A42-4C88-9905-6C3F85E185CA}" type="datetimeFigureOut">
              <a:rPr lang="sl-SI" smtClean="0"/>
              <a:t>19.2.2015</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E996AF6F-2575-4D3B-9685-917FFDD7510F}" type="slidenum">
              <a:rPr lang="sl-SI" smtClean="0"/>
              <a:t>‹#›</a:t>
            </a:fld>
            <a:endParaRPr lang="sl-SI"/>
          </a:p>
        </p:txBody>
      </p:sp>
    </p:spTree>
    <p:extLst>
      <p:ext uri="{BB962C8B-B14F-4D97-AF65-F5344CB8AC3E}">
        <p14:creationId xmlns:p14="http://schemas.microsoft.com/office/powerpoint/2010/main" val="35260639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vsebine 2"/>
          <p:cNvSpPr>
            <a:spLocks noGrp="1"/>
          </p:cNvSpPr>
          <p:nvPr>
            <p:ph idx="1"/>
          </p:nvPr>
        </p:nvSpPr>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p>
            <a:fld id="{266F1447-5A42-4C88-9905-6C3F85E185CA}" type="datetimeFigureOut">
              <a:rPr lang="sl-SI" smtClean="0"/>
              <a:t>19.2.2015</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E996AF6F-2575-4D3B-9685-917FFDD7510F}" type="slidenum">
              <a:rPr lang="sl-SI" smtClean="0"/>
              <a:t>‹#›</a:t>
            </a:fld>
            <a:endParaRPr lang="sl-SI"/>
          </a:p>
        </p:txBody>
      </p:sp>
    </p:spTree>
    <p:extLst>
      <p:ext uri="{BB962C8B-B14F-4D97-AF65-F5344CB8AC3E}">
        <p14:creationId xmlns:p14="http://schemas.microsoft.com/office/powerpoint/2010/main" val="37075970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722313" y="4406900"/>
            <a:ext cx="7772400" cy="1362075"/>
          </a:xfrm>
        </p:spPr>
        <p:txBody>
          <a:bodyPr anchor="t"/>
          <a:lstStyle>
            <a:lvl1pPr algn="l">
              <a:defRPr sz="4000" b="1" cap="all"/>
            </a:lvl1pPr>
          </a:lstStyle>
          <a:p>
            <a:r>
              <a:rPr lang="sl-SI" smtClean="0"/>
              <a:t>Uredite slog naslova matrice</a:t>
            </a:r>
            <a:endParaRPr lang="sl-SI"/>
          </a:p>
        </p:txBody>
      </p:sp>
      <p:sp>
        <p:nvSpPr>
          <p:cNvPr id="3" name="Ograda besedila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smtClean="0"/>
              <a:t>Uredite sloge besedila matrice</a:t>
            </a:r>
          </a:p>
        </p:txBody>
      </p:sp>
      <p:sp>
        <p:nvSpPr>
          <p:cNvPr id="4" name="Ograda datuma 3"/>
          <p:cNvSpPr>
            <a:spLocks noGrp="1"/>
          </p:cNvSpPr>
          <p:nvPr>
            <p:ph type="dt" sz="half" idx="10"/>
          </p:nvPr>
        </p:nvSpPr>
        <p:spPr/>
        <p:txBody>
          <a:bodyPr/>
          <a:lstStyle/>
          <a:p>
            <a:fld id="{266F1447-5A42-4C88-9905-6C3F85E185CA}" type="datetimeFigureOut">
              <a:rPr lang="sl-SI" smtClean="0"/>
              <a:t>19.2.2015</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E996AF6F-2575-4D3B-9685-917FFDD7510F}" type="slidenum">
              <a:rPr lang="sl-SI" smtClean="0"/>
              <a:t>‹#›</a:t>
            </a:fld>
            <a:endParaRPr lang="sl-SI"/>
          </a:p>
        </p:txBody>
      </p:sp>
    </p:spTree>
    <p:extLst>
      <p:ext uri="{BB962C8B-B14F-4D97-AF65-F5344CB8AC3E}">
        <p14:creationId xmlns:p14="http://schemas.microsoft.com/office/powerpoint/2010/main" val="17976565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vsebin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vsebin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datuma 4"/>
          <p:cNvSpPr>
            <a:spLocks noGrp="1"/>
          </p:cNvSpPr>
          <p:nvPr>
            <p:ph type="dt" sz="half" idx="10"/>
          </p:nvPr>
        </p:nvSpPr>
        <p:spPr/>
        <p:txBody>
          <a:bodyPr/>
          <a:lstStyle/>
          <a:p>
            <a:fld id="{266F1447-5A42-4C88-9905-6C3F85E185CA}" type="datetimeFigureOut">
              <a:rPr lang="sl-SI" smtClean="0"/>
              <a:t>19.2.2015</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E996AF6F-2575-4D3B-9685-917FFDD7510F}" type="slidenum">
              <a:rPr lang="sl-SI" smtClean="0"/>
              <a:t>‹#›</a:t>
            </a:fld>
            <a:endParaRPr lang="sl-SI"/>
          </a:p>
        </p:txBody>
      </p:sp>
    </p:spTree>
    <p:extLst>
      <p:ext uri="{BB962C8B-B14F-4D97-AF65-F5344CB8AC3E}">
        <p14:creationId xmlns:p14="http://schemas.microsoft.com/office/powerpoint/2010/main" val="5833202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lvl1pPr>
              <a:defRPr/>
            </a:lvl1pPr>
          </a:lstStyle>
          <a:p>
            <a:r>
              <a:rPr lang="sl-SI" smtClean="0"/>
              <a:t>Uredite slog naslova matrice</a:t>
            </a:r>
            <a:endParaRPr lang="sl-SI"/>
          </a:p>
        </p:txBody>
      </p:sp>
      <p:sp>
        <p:nvSpPr>
          <p:cNvPr id="3" name="Ograda besedila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4" name="Ograda vsebin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besedila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6" name="Ograda vsebin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7" name="Ograda datuma 6"/>
          <p:cNvSpPr>
            <a:spLocks noGrp="1"/>
          </p:cNvSpPr>
          <p:nvPr>
            <p:ph type="dt" sz="half" idx="10"/>
          </p:nvPr>
        </p:nvSpPr>
        <p:spPr/>
        <p:txBody>
          <a:bodyPr/>
          <a:lstStyle/>
          <a:p>
            <a:fld id="{266F1447-5A42-4C88-9905-6C3F85E185CA}" type="datetimeFigureOut">
              <a:rPr lang="sl-SI" smtClean="0"/>
              <a:t>19.2.2015</a:t>
            </a:fld>
            <a:endParaRPr lang="sl-SI"/>
          </a:p>
        </p:txBody>
      </p:sp>
      <p:sp>
        <p:nvSpPr>
          <p:cNvPr id="8" name="Ograda noge 7"/>
          <p:cNvSpPr>
            <a:spLocks noGrp="1"/>
          </p:cNvSpPr>
          <p:nvPr>
            <p:ph type="ftr" sz="quarter" idx="11"/>
          </p:nvPr>
        </p:nvSpPr>
        <p:spPr/>
        <p:txBody>
          <a:bodyPr/>
          <a:lstStyle/>
          <a:p>
            <a:endParaRPr lang="sl-SI"/>
          </a:p>
        </p:txBody>
      </p:sp>
      <p:sp>
        <p:nvSpPr>
          <p:cNvPr id="9" name="Ograda številke diapozitiva 8"/>
          <p:cNvSpPr>
            <a:spLocks noGrp="1"/>
          </p:cNvSpPr>
          <p:nvPr>
            <p:ph type="sldNum" sz="quarter" idx="12"/>
          </p:nvPr>
        </p:nvSpPr>
        <p:spPr/>
        <p:txBody>
          <a:bodyPr/>
          <a:lstStyle/>
          <a:p>
            <a:fld id="{E996AF6F-2575-4D3B-9685-917FFDD7510F}" type="slidenum">
              <a:rPr lang="sl-SI" smtClean="0"/>
              <a:t>‹#›</a:t>
            </a:fld>
            <a:endParaRPr lang="sl-SI"/>
          </a:p>
        </p:txBody>
      </p:sp>
    </p:spTree>
    <p:extLst>
      <p:ext uri="{BB962C8B-B14F-4D97-AF65-F5344CB8AC3E}">
        <p14:creationId xmlns:p14="http://schemas.microsoft.com/office/powerpoint/2010/main" val="16620471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datuma 2"/>
          <p:cNvSpPr>
            <a:spLocks noGrp="1"/>
          </p:cNvSpPr>
          <p:nvPr>
            <p:ph type="dt" sz="half" idx="10"/>
          </p:nvPr>
        </p:nvSpPr>
        <p:spPr/>
        <p:txBody>
          <a:bodyPr/>
          <a:lstStyle/>
          <a:p>
            <a:fld id="{266F1447-5A42-4C88-9905-6C3F85E185CA}" type="datetimeFigureOut">
              <a:rPr lang="sl-SI" smtClean="0"/>
              <a:t>19.2.2015</a:t>
            </a:fld>
            <a:endParaRPr lang="sl-SI"/>
          </a:p>
        </p:txBody>
      </p:sp>
      <p:sp>
        <p:nvSpPr>
          <p:cNvPr id="4" name="Ograda noge 3"/>
          <p:cNvSpPr>
            <a:spLocks noGrp="1"/>
          </p:cNvSpPr>
          <p:nvPr>
            <p:ph type="ftr" sz="quarter" idx="11"/>
          </p:nvPr>
        </p:nvSpPr>
        <p:spPr/>
        <p:txBody>
          <a:bodyPr/>
          <a:lstStyle/>
          <a:p>
            <a:endParaRPr lang="sl-SI"/>
          </a:p>
        </p:txBody>
      </p:sp>
      <p:sp>
        <p:nvSpPr>
          <p:cNvPr id="5" name="Ograda številke diapozitiva 4"/>
          <p:cNvSpPr>
            <a:spLocks noGrp="1"/>
          </p:cNvSpPr>
          <p:nvPr>
            <p:ph type="sldNum" sz="quarter" idx="12"/>
          </p:nvPr>
        </p:nvSpPr>
        <p:spPr/>
        <p:txBody>
          <a:bodyPr/>
          <a:lstStyle/>
          <a:p>
            <a:fld id="{E996AF6F-2575-4D3B-9685-917FFDD7510F}" type="slidenum">
              <a:rPr lang="sl-SI" smtClean="0"/>
              <a:t>‹#›</a:t>
            </a:fld>
            <a:endParaRPr lang="sl-SI"/>
          </a:p>
        </p:txBody>
      </p:sp>
    </p:spTree>
    <p:extLst>
      <p:ext uri="{BB962C8B-B14F-4D97-AF65-F5344CB8AC3E}">
        <p14:creationId xmlns:p14="http://schemas.microsoft.com/office/powerpoint/2010/main" val="1600379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grada datuma 1"/>
          <p:cNvSpPr>
            <a:spLocks noGrp="1"/>
          </p:cNvSpPr>
          <p:nvPr>
            <p:ph type="dt" sz="half" idx="10"/>
          </p:nvPr>
        </p:nvSpPr>
        <p:spPr/>
        <p:txBody>
          <a:bodyPr/>
          <a:lstStyle/>
          <a:p>
            <a:fld id="{266F1447-5A42-4C88-9905-6C3F85E185CA}" type="datetimeFigureOut">
              <a:rPr lang="sl-SI" smtClean="0"/>
              <a:t>19.2.2015</a:t>
            </a:fld>
            <a:endParaRPr lang="sl-SI"/>
          </a:p>
        </p:txBody>
      </p:sp>
      <p:sp>
        <p:nvSpPr>
          <p:cNvPr id="3" name="Ograda noge 2"/>
          <p:cNvSpPr>
            <a:spLocks noGrp="1"/>
          </p:cNvSpPr>
          <p:nvPr>
            <p:ph type="ftr" sz="quarter" idx="11"/>
          </p:nvPr>
        </p:nvSpPr>
        <p:spPr/>
        <p:txBody>
          <a:bodyPr/>
          <a:lstStyle/>
          <a:p>
            <a:endParaRPr lang="sl-SI"/>
          </a:p>
        </p:txBody>
      </p:sp>
      <p:sp>
        <p:nvSpPr>
          <p:cNvPr id="4" name="Ograda številke diapozitiva 3"/>
          <p:cNvSpPr>
            <a:spLocks noGrp="1"/>
          </p:cNvSpPr>
          <p:nvPr>
            <p:ph type="sldNum" sz="quarter" idx="12"/>
          </p:nvPr>
        </p:nvSpPr>
        <p:spPr/>
        <p:txBody>
          <a:bodyPr/>
          <a:lstStyle/>
          <a:p>
            <a:fld id="{E996AF6F-2575-4D3B-9685-917FFDD7510F}" type="slidenum">
              <a:rPr lang="sl-SI" smtClean="0"/>
              <a:t>‹#›</a:t>
            </a:fld>
            <a:endParaRPr lang="sl-SI"/>
          </a:p>
        </p:txBody>
      </p:sp>
    </p:spTree>
    <p:extLst>
      <p:ext uri="{BB962C8B-B14F-4D97-AF65-F5344CB8AC3E}">
        <p14:creationId xmlns:p14="http://schemas.microsoft.com/office/powerpoint/2010/main" val="21682442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3008313" cy="1162050"/>
          </a:xfrm>
        </p:spPr>
        <p:txBody>
          <a:bodyPr anchor="b"/>
          <a:lstStyle>
            <a:lvl1pPr algn="l">
              <a:defRPr sz="2000" b="1"/>
            </a:lvl1pPr>
          </a:lstStyle>
          <a:p>
            <a:r>
              <a:rPr lang="sl-SI" smtClean="0"/>
              <a:t>Uredite slog naslova matrice</a:t>
            </a:r>
            <a:endParaRPr lang="sl-SI"/>
          </a:p>
        </p:txBody>
      </p:sp>
      <p:sp>
        <p:nvSpPr>
          <p:cNvPr id="3" name="Ograda vsebin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besedila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Uredite sloge besedila matrice</a:t>
            </a:r>
          </a:p>
        </p:txBody>
      </p:sp>
      <p:sp>
        <p:nvSpPr>
          <p:cNvPr id="5" name="Ograda datuma 4"/>
          <p:cNvSpPr>
            <a:spLocks noGrp="1"/>
          </p:cNvSpPr>
          <p:nvPr>
            <p:ph type="dt" sz="half" idx="10"/>
          </p:nvPr>
        </p:nvSpPr>
        <p:spPr/>
        <p:txBody>
          <a:bodyPr/>
          <a:lstStyle/>
          <a:p>
            <a:fld id="{266F1447-5A42-4C88-9905-6C3F85E185CA}" type="datetimeFigureOut">
              <a:rPr lang="sl-SI" smtClean="0"/>
              <a:t>19.2.2015</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E996AF6F-2575-4D3B-9685-917FFDD7510F}" type="slidenum">
              <a:rPr lang="sl-SI" smtClean="0"/>
              <a:t>‹#›</a:t>
            </a:fld>
            <a:endParaRPr lang="sl-SI"/>
          </a:p>
        </p:txBody>
      </p:sp>
    </p:spTree>
    <p:extLst>
      <p:ext uri="{BB962C8B-B14F-4D97-AF65-F5344CB8AC3E}">
        <p14:creationId xmlns:p14="http://schemas.microsoft.com/office/powerpoint/2010/main" val="19560431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1792288" y="4800600"/>
            <a:ext cx="5486400" cy="566738"/>
          </a:xfrm>
        </p:spPr>
        <p:txBody>
          <a:bodyPr anchor="b"/>
          <a:lstStyle>
            <a:lvl1pPr algn="l">
              <a:defRPr sz="2000" b="1"/>
            </a:lvl1pPr>
          </a:lstStyle>
          <a:p>
            <a:r>
              <a:rPr lang="sl-SI" smtClean="0"/>
              <a:t>Uredite slog naslova matrice</a:t>
            </a:r>
            <a:endParaRPr lang="sl-SI"/>
          </a:p>
        </p:txBody>
      </p:sp>
      <p:sp>
        <p:nvSpPr>
          <p:cNvPr id="3" name="Ograda slik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grada besedila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Uredite sloge besedila matrice</a:t>
            </a:r>
          </a:p>
        </p:txBody>
      </p:sp>
      <p:sp>
        <p:nvSpPr>
          <p:cNvPr id="5" name="Ograda datuma 4"/>
          <p:cNvSpPr>
            <a:spLocks noGrp="1"/>
          </p:cNvSpPr>
          <p:nvPr>
            <p:ph type="dt" sz="half" idx="10"/>
          </p:nvPr>
        </p:nvSpPr>
        <p:spPr/>
        <p:txBody>
          <a:bodyPr/>
          <a:lstStyle/>
          <a:p>
            <a:fld id="{266F1447-5A42-4C88-9905-6C3F85E185CA}" type="datetimeFigureOut">
              <a:rPr lang="sl-SI" smtClean="0"/>
              <a:t>19.2.2015</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E996AF6F-2575-4D3B-9685-917FFDD7510F}" type="slidenum">
              <a:rPr lang="sl-SI" smtClean="0"/>
              <a:t>‹#›</a:t>
            </a:fld>
            <a:endParaRPr lang="sl-SI"/>
          </a:p>
        </p:txBody>
      </p:sp>
    </p:spTree>
    <p:extLst>
      <p:ext uri="{BB962C8B-B14F-4D97-AF65-F5344CB8AC3E}">
        <p14:creationId xmlns:p14="http://schemas.microsoft.com/office/powerpoint/2010/main" val="29127909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grada naslova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l-SI" smtClean="0"/>
              <a:t>Uredite slog naslova matrice</a:t>
            </a:r>
            <a:endParaRPr lang="sl-SI"/>
          </a:p>
        </p:txBody>
      </p:sp>
      <p:sp>
        <p:nvSpPr>
          <p:cNvPr id="3" name="Ograda besedila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6F1447-5A42-4C88-9905-6C3F85E185CA}" type="datetimeFigureOut">
              <a:rPr lang="sl-SI" smtClean="0"/>
              <a:t>19.2.2015</a:t>
            </a:fld>
            <a:endParaRPr lang="sl-SI"/>
          </a:p>
        </p:txBody>
      </p:sp>
      <p:sp>
        <p:nvSpPr>
          <p:cNvPr id="5" name="Ograda no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grada številke diapoz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96AF6F-2575-4D3B-9685-917FFDD7510F}" type="slidenum">
              <a:rPr lang="sl-SI" smtClean="0"/>
              <a:t>‹#›</a:t>
            </a:fld>
            <a:endParaRPr lang="sl-SI"/>
          </a:p>
        </p:txBody>
      </p:sp>
    </p:spTree>
    <p:extLst>
      <p:ext uri="{BB962C8B-B14F-4D97-AF65-F5344CB8AC3E}">
        <p14:creationId xmlns:p14="http://schemas.microsoft.com/office/powerpoint/2010/main" val="34930381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p:txBody>
          <a:bodyPr/>
          <a:lstStyle/>
          <a:p>
            <a:r>
              <a:rPr lang="sl-SI" dirty="0" smtClean="0">
                <a:solidFill>
                  <a:srgbClr val="0070C0"/>
                </a:solidFill>
              </a:rPr>
              <a:t>PROFESIONALNI RAZVOJ UČITELJA</a:t>
            </a:r>
            <a:endParaRPr lang="sl-SI" dirty="0">
              <a:solidFill>
                <a:srgbClr val="0070C0"/>
              </a:solidFill>
            </a:endParaRPr>
          </a:p>
        </p:txBody>
      </p:sp>
      <p:sp>
        <p:nvSpPr>
          <p:cNvPr id="3" name="Podnaslov 2"/>
          <p:cNvSpPr>
            <a:spLocks noGrp="1"/>
          </p:cNvSpPr>
          <p:nvPr>
            <p:ph type="subTitle" idx="1"/>
          </p:nvPr>
        </p:nvSpPr>
        <p:spPr/>
        <p:txBody>
          <a:bodyPr>
            <a:normAutofit/>
          </a:bodyPr>
          <a:lstStyle/>
          <a:p>
            <a:r>
              <a:rPr lang="sl-SI" sz="2800" dirty="0" err="1" smtClean="0">
                <a:solidFill>
                  <a:schemeClr val="tx1"/>
                </a:solidFill>
              </a:rPr>
              <a:t>Samoevalvacija</a:t>
            </a:r>
            <a:r>
              <a:rPr lang="sl-SI" sz="2800" dirty="0" smtClean="0">
                <a:solidFill>
                  <a:schemeClr val="tx1"/>
                </a:solidFill>
              </a:rPr>
              <a:t> 2014/15</a:t>
            </a:r>
          </a:p>
          <a:p>
            <a:endParaRPr lang="sl-SI" dirty="0"/>
          </a:p>
          <a:p>
            <a:r>
              <a:rPr lang="sl-SI" sz="1400" dirty="0" smtClean="0"/>
              <a:t>					</a:t>
            </a:r>
            <a:r>
              <a:rPr lang="sl-SI" sz="1400" dirty="0" smtClean="0">
                <a:solidFill>
                  <a:schemeClr val="tx1"/>
                </a:solidFill>
              </a:rPr>
              <a:t>Nataša Fabjančič</a:t>
            </a:r>
          </a:p>
          <a:p>
            <a:r>
              <a:rPr lang="sl-SI" sz="1400" dirty="0" smtClean="0">
                <a:solidFill>
                  <a:schemeClr val="tx1"/>
                </a:solidFill>
              </a:rPr>
              <a:t>				                   Maša Mlinarič</a:t>
            </a:r>
            <a:endParaRPr lang="sl-SI" sz="1400" dirty="0">
              <a:solidFill>
                <a:schemeClr val="tx1"/>
              </a:solidFill>
            </a:endParaRPr>
          </a:p>
        </p:txBody>
      </p:sp>
    </p:spTree>
    <p:extLst>
      <p:ext uri="{BB962C8B-B14F-4D97-AF65-F5344CB8AC3E}">
        <p14:creationId xmlns:p14="http://schemas.microsoft.com/office/powerpoint/2010/main" val="23083368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548680"/>
            <a:ext cx="8229600" cy="504056"/>
          </a:xfrm>
        </p:spPr>
        <p:txBody>
          <a:bodyPr>
            <a:normAutofit fontScale="90000"/>
          </a:bodyPr>
          <a:lstStyle/>
          <a:p>
            <a:r>
              <a:rPr lang="sl-SI" dirty="0"/>
              <a:t>Spremljanje strokovne literature</a:t>
            </a:r>
            <a:br>
              <a:rPr lang="sl-SI" dirty="0"/>
            </a:br>
            <a:endParaRPr lang="sl-SI" dirty="0"/>
          </a:p>
        </p:txBody>
      </p:sp>
      <p:sp>
        <p:nvSpPr>
          <p:cNvPr id="3" name="Ograda vsebine 2"/>
          <p:cNvSpPr>
            <a:spLocks noGrp="1"/>
          </p:cNvSpPr>
          <p:nvPr>
            <p:ph idx="1"/>
          </p:nvPr>
        </p:nvSpPr>
        <p:spPr>
          <a:xfrm>
            <a:off x="457200" y="980728"/>
            <a:ext cx="8229600" cy="5145435"/>
          </a:xfrm>
        </p:spPr>
        <p:txBody>
          <a:bodyPr>
            <a:normAutofit fontScale="55000" lnSpcReduction="20000"/>
          </a:bodyPr>
          <a:lstStyle/>
          <a:p>
            <a:r>
              <a:rPr lang="sl-SI" sz="4400" b="1" dirty="0" smtClean="0"/>
              <a:t>77 % prebira strokovno literaturo </a:t>
            </a:r>
            <a:r>
              <a:rPr lang="sl-SI" dirty="0" smtClean="0"/>
              <a:t>– ostali drugo</a:t>
            </a:r>
          </a:p>
          <a:p>
            <a:endParaRPr lang="sl-SI" dirty="0"/>
          </a:p>
          <a:p>
            <a:pPr marL="0" indent="0">
              <a:buNone/>
            </a:pPr>
            <a:r>
              <a:rPr lang="sl-SI" dirty="0" smtClean="0"/>
              <a:t>Glede na </a:t>
            </a:r>
            <a:r>
              <a:rPr lang="sl-SI" b="1" dirty="0" smtClean="0"/>
              <a:t>naslove</a:t>
            </a:r>
            <a:r>
              <a:rPr lang="sl-SI" dirty="0" smtClean="0"/>
              <a:t>:</a:t>
            </a:r>
          </a:p>
          <a:p>
            <a:r>
              <a:rPr lang="sl-SI" dirty="0" smtClean="0"/>
              <a:t>42</a:t>
            </a:r>
            <a:r>
              <a:rPr lang="sl-SI" dirty="0"/>
              <a:t>% </a:t>
            </a:r>
            <a:r>
              <a:rPr lang="sl-SI" dirty="0" smtClean="0"/>
              <a:t>aktualno </a:t>
            </a:r>
            <a:r>
              <a:rPr lang="sl-SI" dirty="0"/>
              <a:t>problematiko </a:t>
            </a:r>
            <a:r>
              <a:rPr lang="sl-SI" dirty="0" smtClean="0"/>
              <a:t>(dinamike </a:t>
            </a:r>
            <a:r>
              <a:rPr lang="sl-SI" dirty="0"/>
              <a:t>v razredu, razredne klime, vzpostavljanja in vzdrževanja odnosov in reševanja disciplinskih </a:t>
            </a:r>
            <a:r>
              <a:rPr lang="sl-SI" dirty="0" smtClean="0"/>
              <a:t>problemov)</a:t>
            </a:r>
          </a:p>
          <a:p>
            <a:r>
              <a:rPr lang="sl-SI" dirty="0" smtClean="0"/>
              <a:t>35</a:t>
            </a:r>
            <a:r>
              <a:rPr lang="sl-SI" dirty="0"/>
              <a:t>% </a:t>
            </a:r>
            <a:r>
              <a:rPr lang="sl-SI" dirty="0" smtClean="0"/>
              <a:t>bolj </a:t>
            </a:r>
            <a:r>
              <a:rPr lang="sl-SI" dirty="0"/>
              <a:t>teoretično </a:t>
            </a:r>
            <a:r>
              <a:rPr lang="sl-SI" dirty="0" smtClean="0"/>
              <a:t>usmerjena</a:t>
            </a:r>
          </a:p>
          <a:p>
            <a:r>
              <a:rPr lang="sl-SI" dirty="0" smtClean="0"/>
              <a:t>25</a:t>
            </a:r>
            <a:r>
              <a:rPr lang="sl-SI" dirty="0"/>
              <a:t>% </a:t>
            </a:r>
            <a:r>
              <a:rPr lang="sl-SI" dirty="0" smtClean="0"/>
              <a:t>vezano </a:t>
            </a:r>
            <a:r>
              <a:rPr lang="sl-SI" dirty="0"/>
              <a:t>izključno na svoje predmetno </a:t>
            </a:r>
            <a:r>
              <a:rPr lang="sl-SI" dirty="0" smtClean="0"/>
              <a:t>področje</a:t>
            </a:r>
          </a:p>
          <a:p>
            <a:endParaRPr lang="sl-SI" dirty="0"/>
          </a:p>
          <a:p>
            <a:pPr>
              <a:buFont typeface="Wingdings" panose="05000000000000000000" pitchFamily="2" charset="2"/>
              <a:buChar char="Ø"/>
            </a:pPr>
            <a:r>
              <a:rPr lang="sl-SI" dirty="0" smtClean="0"/>
              <a:t>V velikem številu </a:t>
            </a:r>
            <a:r>
              <a:rPr lang="sl-SI" dirty="0"/>
              <a:t>posegajo po strokovni literaturi </a:t>
            </a:r>
            <a:endParaRPr lang="sl-SI" dirty="0" smtClean="0"/>
          </a:p>
          <a:p>
            <a:pPr>
              <a:buFont typeface="Wingdings" panose="05000000000000000000" pitchFamily="2" charset="2"/>
              <a:buChar char="Ø"/>
            </a:pPr>
            <a:r>
              <a:rPr lang="sl-SI" dirty="0"/>
              <a:t>Z</a:t>
            </a:r>
            <a:r>
              <a:rPr lang="sl-SI" dirty="0" smtClean="0"/>
              <a:t>animanje </a:t>
            </a:r>
            <a:r>
              <a:rPr lang="sl-SI" dirty="0"/>
              <a:t>precej </a:t>
            </a:r>
            <a:r>
              <a:rPr lang="sl-SI" b="1" dirty="0"/>
              <a:t>ozko </a:t>
            </a:r>
            <a:r>
              <a:rPr lang="sl-SI" b="1" dirty="0" smtClean="0"/>
              <a:t>usmerjeno</a:t>
            </a:r>
            <a:r>
              <a:rPr lang="sl-SI" dirty="0" smtClean="0"/>
              <a:t>:</a:t>
            </a:r>
          </a:p>
          <a:p>
            <a:pPr lvl="2">
              <a:buFont typeface="Courier New" panose="02070309020205020404" pitchFamily="49" charset="0"/>
              <a:buChar char="o"/>
            </a:pPr>
            <a:r>
              <a:rPr lang="sl-SI" dirty="0" smtClean="0"/>
              <a:t>na </a:t>
            </a:r>
            <a:r>
              <a:rPr lang="sl-SI" dirty="0"/>
              <a:t>praktična znanja </a:t>
            </a:r>
          </a:p>
          <a:p>
            <a:pPr lvl="2">
              <a:buFont typeface="Courier New" panose="02070309020205020404" pitchFamily="49" charset="0"/>
              <a:buChar char="o"/>
            </a:pPr>
            <a:r>
              <a:rPr lang="sl-SI" dirty="0"/>
              <a:t>n</a:t>
            </a:r>
            <a:r>
              <a:rPr lang="sl-SI" dirty="0" smtClean="0"/>
              <a:t>apotke, </a:t>
            </a:r>
            <a:r>
              <a:rPr lang="sl-SI" dirty="0"/>
              <a:t>kako reševati probleme pri </a:t>
            </a:r>
            <a:r>
              <a:rPr lang="sl-SI" dirty="0" smtClean="0"/>
              <a:t>pouku</a:t>
            </a:r>
          </a:p>
          <a:p>
            <a:pPr lvl="2">
              <a:buFont typeface="Courier New" panose="02070309020205020404" pitchFamily="49" charset="0"/>
              <a:buChar char="o"/>
            </a:pPr>
            <a:r>
              <a:rPr lang="sl-SI" dirty="0" smtClean="0"/>
              <a:t>na </a:t>
            </a:r>
            <a:r>
              <a:rPr lang="sl-SI" dirty="0"/>
              <a:t>posebnosti posameznega predmetnega </a:t>
            </a:r>
            <a:r>
              <a:rPr lang="sl-SI" dirty="0" smtClean="0"/>
              <a:t>področja</a:t>
            </a:r>
          </a:p>
          <a:p>
            <a:pPr lvl="2">
              <a:buFont typeface="Courier New" panose="02070309020205020404" pitchFamily="49" charset="0"/>
              <a:buChar char="o"/>
            </a:pPr>
            <a:endParaRPr lang="sl-SI" dirty="0"/>
          </a:p>
          <a:p>
            <a:pPr>
              <a:buFont typeface="Wingdings" panose="05000000000000000000" pitchFamily="2" charset="2"/>
              <a:buChar char="Ø"/>
            </a:pPr>
            <a:r>
              <a:rPr lang="sl-SI" dirty="0" smtClean="0"/>
              <a:t>Kolegom priporočajo literaturo glede na </a:t>
            </a:r>
            <a:r>
              <a:rPr lang="sl-SI" b="1" dirty="0" smtClean="0"/>
              <a:t>KORISTNOST/PRAKTIČNOST</a:t>
            </a:r>
            <a:r>
              <a:rPr lang="sl-SI" dirty="0" smtClean="0"/>
              <a:t> ter </a:t>
            </a:r>
            <a:r>
              <a:rPr lang="sl-SI" b="1" dirty="0" smtClean="0"/>
              <a:t>ŠIRJENJE OBZORJA</a:t>
            </a:r>
            <a:r>
              <a:rPr lang="sl-SI" dirty="0" smtClean="0"/>
              <a:t>/drugačen pogled</a:t>
            </a:r>
          </a:p>
          <a:p>
            <a:pPr>
              <a:buFont typeface="Wingdings" panose="05000000000000000000" pitchFamily="2" charset="2"/>
              <a:buChar char="Ø"/>
            </a:pPr>
            <a:endParaRPr lang="sl-SI" dirty="0" smtClean="0"/>
          </a:p>
          <a:p>
            <a:pPr marL="0" indent="0">
              <a:buNone/>
            </a:pPr>
            <a:r>
              <a:rPr lang="sl-SI" sz="3600" dirty="0"/>
              <a:t>P</a:t>
            </a:r>
            <a:r>
              <a:rPr lang="sl-SI" sz="3600" dirty="0" smtClean="0"/>
              <a:t>otrebno </a:t>
            </a:r>
            <a:r>
              <a:rPr lang="sl-SI" sz="3600" dirty="0"/>
              <a:t>narediti korak naprej in učitelje spodbujati, da se večkrat odločajo tudi za bolj </a:t>
            </a:r>
            <a:r>
              <a:rPr lang="sl-SI" sz="3600" dirty="0" smtClean="0"/>
              <a:t>        </a:t>
            </a:r>
            <a:r>
              <a:rPr lang="sl-SI" sz="3600" b="1" dirty="0" smtClean="0">
                <a:solidFill>
                  <a:srgbClr val="0070C0"/>
                </a:solidFill>
              </a:rPr>
              <a:t>teoretično </a:t>
            </a:r>
            <a:r>
              <a:rPr lang="sl-SI" sz="3600" b="1" dirty="0">
                <a:solidFill>
                  <a:srgbClr val="0070C0"/>
                </a:solidFill>
              </a:rPr>
              <a:t>strokovno </a:t>
            </a:r>
            <a:r>
              <a:rPr lang="sl-SI" sz="3600" b="1" dirty="0" smtClean="0">
                <a:solidFill>
                  <a:srgbClr val="0070C0"/>
                </a:solidFill>
              </a:rPr>
              <a:t>literaturo</a:t>
            </a:r>
            <a:r>
              <a:rPr lang="sl-SI" sz="3600" dirty="0" smtClean="0">
                <a:solidFill>
                  <a:srgbClr val="0070C0"/>
                </a:solidFill>
              </a:rPr>
              <a:t>.</a:t>
            </a:r>
            <a:endParaRPr lang="sl-SI" sz="3600" dirty="0">
              <a:solidFill>
                <a:srgbClr val="0070C0"/>
              </a:solidFill>
            </a:endParaRPr>
          </a:p>
        </p:txBody>
      </p:sp>
      <p:sp>
        <p:nvSpPr>
          <p:cNvPr id="4" name="5-kraka zvezda 3"/>
          <p:cNvSpPr/>
          <p:nvPr/>
        </p:nvSpPr>
        <p:spPr>
          <a:xfrm>
            <a:off x="1835696" y="5530291"/>
            <a:ext cx="203545" cy="266328"/>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Tree>
    <p:extLst>
      <p:ext uri="{BB962C8B-B14F-4D97-AF65-F5344CB8AC3E}">
        <p14:creationId xmlns:p14="http://schemas.microsoft.com/office/powerpoint/2010/main" val="24283130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4000" dirty="0" smtClean="0"/>
              <a:t>Notranji dejavniki PR razvoja</a:t>
            </a:r>
            <a:br>
              <a:rPr lang="sl-SI" sz="4000" dirty="0" smtClean="0"/>
            </a:br>
            <a:r>
              <a:rPr lang="sl-SI" sz="1800" dirty="0" err="1" smtClean="0"/>
              <a:t>Kortagenov</a:t>
            </a:r>
            <a:r>
              <a:rPr lang="sl-SI" sz="1800" dirty="0" smtClean="0"/>
              <a:t> „čebulni model“</a:t>
            </a:r>
            <a:endParaRPr lang="sl-SI" sz="40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4" y="1309936"/>
            <a:ext cx="6048672" cy="47113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046401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67544" y="260648"/>
            <a:ext cx="8229600" cy="720080"/>
          </a:xfrm>
        </p:spPr>
        <p:txBody>
          <a:bodyPr>
            <a:normAutofit fontScale="90000"/>
          </a:bodyPr>
          <a:lstStyle/>
          <a:p>
            <a:r>
              <a:rPr lang="sl-SI" dirty="0" smtClean="0"/>
              <a:t>POJMOVANJA</a:t>
            </a:r>
            <a:endParaRPr lang="sl-SI" dirty="0"/>
          </a:p>
        </p:txBody>
      </p:sp>
      <p:sp>
        <p:nvSpPr>
          <p:cNvPr id="3" name="Ograda vsebine 2"/>
          <p:cNvSpPr>
            <a:spLocks noGrp="1"/>
          </p:cNvSpPr>
          <p:nvPr>
            <p:ph idx="1"/>
          </p:nvPr>
        </p:nvSpPr>
        <p:spPr>
          <a:xfrm>
            <a:off x="457200" y="836712"/>
            <a:ext cx="8229600" cy="5904656"/>
          </a:xfrm>
        </p:spPr>
        <p:txBody>
          <a:bodyPr>
            <a:normAutofit fontScale="85000" lnSpcReduction="10000"/>
          </a:bodyPr>
          <a:lstStyle/>
          <a:p>
            <a:r>
              <a:rPr lang="sl-SI" dirty="0" smtClean="0"/>
              <a:t>strokovnimi </a:t>
            </a:r>
            <a:r>
              <a:rPr lang="sl-SI" dirty="0"/>
              <a:t>pojmi </a:t>
            </a:r>
            <a:r>
              <a:rPr lang="sl-SI" dirty="0" smtClean="0"/>
              <a:t>≠ pojmovanje</a:t>
            </a:r>
          </a:p>
          <a:p>
            <a:r>
              <a:rPr lang="sl-SI" dirty="0" smtClean="0"/>
              <a:t>Pojmovanja         ravnanja         na </a:t>
            </a:r>
            <a:r>
              <a:rPr lang="sl-SI" dirty="0"/>
              <a:t>proces </a:t>
            </a:r>
            <a:r>
              <a:rPr lang="sl-SI" dirty="0" smtClean="0"/>
              <a:t>poučevanja</a:t>
            </a:r>
            <a:endParaRPr lang="sl-SI" dirty="0"/>
          </a:p>
          <a:p>
            <a:pPr marL="0" indent="0">
              <a:buNone/>
            </a:pPr>
            <a:endParaRPr lang="sl-SI" dirty="0"/>
          </a:p>
          <a:p>
            <a:pPr marL="0" indent="0">
              <a:buNone/>
            </a:pPr>
            <a:r>
              <a:rPr lang="sl-SI" dirty="0" smtClean="0"/>
              <a:t>„</a:t>
            </a:r>
            <a:r>
              <a:rPr lang="sl-SI" i="1" dirty="0" smtClean="0">
                <a:solidFill>
                  <a:srgbClr val="7030A0"/>
                </a:solidFill>
              </a:rPr>
              <a:t>Pomemben učitelj“</a:t>
            </a:r>
            <a:endParaRPr lang="sl-SI" i="1" dirty="0">
              <a:solidFill>
                <a:srgbClr val="7030A0"/>
              </a:solidFill>
            </a:endParaRPr>
          </a:p>
          <a:p>
            <a:pPr marL="0" indent="0">
              <a:buNone/>
            </a:pPr>
            <a:r>
              <a:rPr lang="sl-SI" dirty="0"/>
              <a:t>Vsak učitelj je v sebi najprej učenec. To vlogo ponotranji in se z učenjem spreminja oz. se oblikuje in hkrati s tem spreminja tudi svoje pedagoško ravnanje. </a:t>
            </a:r>
          </a:p>
          <a:p>
            <a:r>
              <a:rPr lang="sl-SI" dirty="0"/>
              <a:t>Iz odgovorov </a:t>
            </a:r>
            <a:r>
              <a:rPr lang="sl-SI" dirty="0" smtClean="0"/>
              <a:t>je </a:t>
            </a:r>
            <a:r>
              <a:rPr lang="sl-SI" dirty="0"/>
              <a:t>razvidno, da:</a:t>
            </a:r>
          </a:p>
          <a:p>
            <a:pPr lvl="3"/>
            <a:r>
              <a:rPr lang="sl-SI" dirty="0" smtClean="0"/>
              <a:t>pozitivni </a:t>
            </a:r>
            <a:r>
              <a:rPr lang="sl-SI" dirty="0"/>
              <a:t>spomini, veliko manj opisov z negativnimi </a:t>
            </a:r>
            <a:r>
              <a:rPr lang="sl-SI" dirty="0" smtClean="0"/>
              <a:t>spomini,</a:t>
            </a:r>
          </a:p>
          <a:p>
            <a:pPr lvl="3"/>
            <a:r>
              <a:rPr lang="sl-SI" dirty="0" smtClean="0"/>
              <a:t>manj opisov o metodah dela, o vsebini ni bilo govora,</a:t>
            </a:r>
          </a:p>
          <a:p>
            <a:pPr lvl="3"/>
            <a:r>
              <a:rPr lang="sl-SI" dirty="0"/>
              <a:t>p</a:t>
            </a:r>
            <a:r>
              <a:rPr lang="sl-SI" dirty="0" smtClean="0"/>
              <a:t>ozitivni opisi </a:t>
            </a:r>
            <a:r>
              <a:rPr lang="sl-SI" dirty="0"/>
              <a:t>osebnih </a:t>
            </a:r>
            <a:r>
              <a:rPr lang="sl-SI" dirty="0" smtClean="0"/>
              <a:t>značilnosti: strogost</a:t>
            </a:r>
            <a:r>
              <a:rPr lang="sl-SI" dirty="0"/>
              <a:t>, strokovnost, pravičnost/poštenost, toplina, prijaznost, doslednost, smisel za humor, disciplina</a:t>
            </a:r>
            <a:r>
              <a:rPr lang="sl-SI" dirty="0" smtClean="0"/>
              <a:t>,..</a:t>
            </a:r>
          </a:p>
          <a:p>
            <a:pPr marL="1371600" lvl="3" indent="0">
              <a:buNone/>
            </a:pPr>
            <a:endParaRPr lang="sl-SI" dirty="0" smtClean="0"/>
          </a:p>
          <a:p>
            <a:pPr marL="0" lvl="0" indent="0" algn="ctr">
              <a:buNone/>
            </a:pPr>
            <a:r>
              <a:rPr lang="sl-SI" sz="2100" i="1" dirty="0" smtClean="0"/>
              <a:t>»</a:t>
            </a:r>
            <a:r>
              <a:rPr lang="sl-SI" sz="2100" i="1" dirty="0"/>
              <a:t>Zavestno učimo, kar znamo,</a:t>
            </a:r>
            <a:endParaRPr lang="sl-SI" sz="2100" dirty="0"/>
          </a:p>
          <a:p>
            <a:pPr marL="0" indent="0" algn="ctr">
              <a:buNone/>
            </a:pPr>
            <a:r>
              <a:rPr lang="sl-SI" sz="2100" i="1" dirty="0"/>
              <a:t>podzavestno, kar smo.« (</a:t>
            </a:r>
            <a:r>
              <a:rPr lang="sl-SI" sz="2100" i="1" dirty="0" err="1"/>
              <a:t>Hamacheh</a:t>
            </a:r>
            <a:r>
              <a:rPr lang="sl-SI" sz="2100" i="1" dirty="0"/>
              <a:t>)</a:t>
            </a:r>
            <a:endParaRPr lang="sl-SI" sz="2100" dirty="0"/>
          </a:p>
          <a:p>
            <a:pPr marL="0" indent="0">
              <a:buNone/>
            </a:pPr>
            <a:endParaRPr lang="sl-SI" dirty="0"/>
          </a:p>
        </p:txBody>
      </p:sp>
      <p:sp>
        <p:nvSpPr>
          <p:cNvPr id="11" name="Desna puščica 10"/>
          <p:cNvSpPr/>
          <p:nvPr/>
        </p:nvSpPr>
        <p:spPr>
          <a:xfrm>
            <a:off x="2555776" y="1340768"/>
            <a:ext cx="576064" cy="3406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12" name="Desna puščica 11"/>
          <p:cNvSpPr/>
          <p:nvPr/>
        </p:nvSpPr>
        <p:spPr>
          <a:xfrm>
            <a:off x="4442836" y="1353914"/>
            <a:ext cx="489204" cy="3143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13" name="5-kraka zvezda 12"/>
          <p:cNvSpPr/>
          <p:nvPr/>
        </p:nvSpPr>
        <p:spPr>
          <a:xfrm>
            <a:off x="2844246" y="5805264"/>
            <a:ext cx="288032" cy="266328"/>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Tree>
    <p:extLst>
      <p:ext uri="{BB962C8B-B14F-4D97-AF65-F5344CB8AC3E}">
        <p14:creationId xmlns:p14="http://schemas.microsoft.com/office/powerpoint/2010/main" val="5724979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POJMOVANJA &amp;PREPRIČANJA</a:t>
            </a:r>
            <a:endParaRPr lang="sl-SI" dirty="0"/>
          </a:p>
        </p:txBody>
      </p:sp>
      <p:sp>
        <p:nvSpPr>
          <p:cNvPr id="3" name="Ograda vsebine 2"/>
          <p:cNvSpPr>
            <a:spLocks noGrp="1"/>
          </p:cNvSpPr>
          <p:nvPr>
            <p:ph idx="1"/>
          </p:nvPr>
        </p:nvSpPr>
        <p:spPr/>
        <p:txBody>
          <a:bodyPr>
            <a:normAutofit fontScale="70000" lnSpcReduction="20000"/>
          </a:bodyPr>
          <a:lstStyle/>
          <a:p>
            <a:r>
              <a:rPr lang="sl-SI" dirty="0"/>
              <a:t>Subjektivna pojmovanja oz. implicitne teorije o tem, kaj je učenje in znanje, vplivajo na način, kako se posameznik loti učenja, pa tudi poučevanja. </a:t>
            </a:r>
            <a:r>
              <a:rPr lang="sl-SI" b="1" dirty="0"/>
              <a:t>Učiteljev profesionalni razvoj združuje pojmovanja in ravnanja.</a:t>
            </a:r>
            <a:r>
              <a:rPr lang="sl-SI" dirty="0"/>
              <a:t> Pri čemer pojmovanja (učenja, poučevanja, znanja, učiteljevih vlog) še kako pomembno vplivajo na učiteljevo razumevanje, videnje oz. interpretiranje konteksta delovanja, odločanja in ravnanja. </a:t>
            </a:r>
          </a:p>
          <a:p>
            <a:pPr marL="0" indent="0">
              <a:buNone/>
            </a:pPr>
            <a:endParaRPr lang="sl-SI" dirty="0"/>
          </a:p>
          <a:p>
            <a:r>
              <a:rPr lang="sl-SI" dirty="0"/>
              <a:t>Na ravni profesionalnega razvoja učitelja se pojmovanja učenja (poučevanja) povezujejo v model pojmovanj in sooblikujejo </a:t>
            </a:r>
            <a:r>
              <a:rPr lang="sl-SI" dirty="0">
                <a:solidFill>
                  <a:srgbClr val="00B0F0"/>
                </a:solidFill>
              </a:rPr>
              <a:t>STRATEGIJO POUČEVANJA </a:t>
            </a:r>
            <a:r>
              <a:rPr lang="sl-SI" dirty="0"/>
              <a:t>(kakšen učiteljev pristop k učenju oz. poučevanju).</a:t>
            </a:r>
          </a:p>
          <a:p>
            <a:pPr marL="0" indent="0">
              <a:buNone/>
            </a:pPr>
            <a:endParaRPr lang="sl-SI" dirty="0"/>
          </a:p>
          <a:p>
            <a:r>
              <a:rPr lang="sl-SI" dirty="0"/>
              <a:t>Prav zato nas je zanimalo kakšna pojmovanja učenja in poučevanja imajo naši učitelji.</a:t>
            </a:r>
          </a:p>
          <a:p>
            <a:endParaRPr lang="sl-SI" dirty="0"/>
          </a:p>
        </p:txBody>
      </p:sp>
    </p:spTree>
    <p:extLst>
      <p:ext uri="{BB962C8B-B14F-4D97-AF65-F5344CB8AC3E}">
        <p14:creationId xmlns:p14="http://schemas.microsoft.com/office/powerpoint/2010/main" val="20482892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395536" y="-171400"/>
            <a:ext cx="8229600" cy="1143000"/>
          </a:xfrm>
        </p:spPr>
        <p:txBody>
          <a:bodyPr/>
          <a:lstStyle/>
          <a:p>
            <a:r>
              <a:rPr lang="sl-SI" dirty="0" smtClean="0"/>
              <a:t>Pojmovanje UČENJA</a:t>
            </a:r>
            <a:endParaRPr lang="sl-SI" dirty="0"/>
          </a:p>
        </p:txBody>
      </p:sp>
      <p:graphicFrame>
        <p:nvGraphicFramePr>
          <p:cNvPr id="4" name="Ograda vsebine 3"/>
          <p:cNvGraphicFramePr>
            <a:graphicFrameLocks noGrp="1"/>
          </p:cNvGraphicFramePr>
          <p:nvPr>
            <p:ph idx="1"/>
            <p:extLst>
              <p:ext uri="{D42A27DB-BD31-4B8C-83A1-F6EECF244321}">
                <p14:modId xmlns:p14="http://schemas.microsoft.com/office/powerpoint/2010/main" val="1930362042"/>
              </p:ext>
            </p:extLst>
          </p:nvPr>
        </p:nvGraphicFramePr>
        <p:xfrm>
          <a:off x="1115616" y="1052736"/>
          <a:ext cx="7200800" cy="4680520"/>
        </p:xfrm>
        <a:graphic>
          <a:graphicData uri="http://schemas.openxmlformats.org/drawingml/2006/table">
            <a:tbl>
              <a:tblPr firstRow="1" firstCol="1" bandRow="1">
                <a:tableStyleId>{5C22544A-7EE6-4342-B048-85BDC9FD1C3A}</a:tableStyleId>
              </a:tblPr>
              <a:tblGrid>
                <a:gridCol w="564744"/>
                <a:gridCol w="5555936"/>
                <a:gridCol w="576064"/>
                <a:gridCol w="504056"/>
              </a:tblGrid>
              <a:tr h="204991">
                <a:tc>
                  <a:txBody>
                    <a:bodyPr/>
                    <a:lstStyle/>
                    <a:p>
                      <a:pPr algn="just">
                        <a:lnSpc>
                          <a:spcPct val="115000"/>
                        </a:lnSpc>
                        <a:spcAft>
                          <a:spcPts val="0"/>
                        </a:spcAft>
                      </a:pPr>
                      <a:r>
                        <a:rPr lang="sl-SI" sz="700" dirty="0">
                          <a:effectLst/>
                        </a:rPr>
                        <a:t>Kategorije </a:t>
                      </a:r>
                      <a:endParaRPr lang="sl-SI" sz="1000" dirty="0">
                        <a:effectLst/>
                        <a:latin typeface="Calibri"/>
                        <a:ea typeface="Calibri"/>
                        <a:cs typeface="Times New Roman"/>
                      </a:endParaRPr>
                    </a:p>
                  </a:txBody>
                  <a:tcPr marL="61497" marR="61497" marT="0" marB="0"/>
                </a:tc>
                <a:tc>
                  <a:txBody>
                    <a:bodyPr/>
                    <a:lstStyle/>
                    <a:p>
                      <a:pPr algn="just">
                        <a:lnSpc>
                          <a:spcPct val="115000"/>
                        </a:lnSpc>
                        <a:spcAft>
                          <a:spcPts val="0"/>
                        </a:spcAft>
                      </a:pPr>
                      <a:r>
                        <a:rPr lang="sl-SI" sz="900" dirty="0">
                          <a:effectLst/>
                        </a:rPr>
                        <a:t>Nekatere opredelitve…</a:t>
                      </a:r>
                      <a:r>
                        <a:rPr lang="sl-SI" sz="1100" dirty="0">
                          <a:effectLst/>
                        </a:rPr>
                        <a:t>.</a:t>
                      </a:r>
                      <a:endParaRPr lang="sl-SI" sz="1000" dirty="0">
                        <a:effectLst/>
                        <a:latin typeface="Calibri"/>
                        <a:ea typeface="Calibri"/>
                        <a:cs typeface="Times New Roman"/>
                      </a:endParaRPr>
                    </a:p>
                  </a:txBody>
                  <a:tcPr marL="61497" marR="61497" marT="0" marB="0"/>
                </a:tc>
                <a:tc>
                  <a:txBody>
                    <a:bodyPr/>
                    <a:lstStyle/>
                    <a:p>
                      <a:pPr algn="just">
                        <a:lnSpc>
                          <a:spcPct val="115000"/>
                        </a:lnSpc>
                        <a:spcAft>
                          <a:spcPts val="0"/>
                        </a:spcAft>
                      </a:pPr>
                      <a:r>
                        <a:rPr lang="sl-SI" sz="900">
                          <a:effectLst/>
                        </a:rPr>
                        <a:t>Št.</a:t>
                      </a:r>
                      <a:endParaRPr lang="sl-SI" sz="1000">
                        <a:effectLst/>
                        <a:latin typeface="Calibri"/>
                        <a:ea typeface="Calibri"/>
                        <a:cs typeface="Times New Roman"/>
                      </a:endParaRPr>
                    </a:p>
                  </a:txBody>
                  <a:tcPr marL="61497" marR="61497" marT="0" marB="0"/>
                </a:tc>
                <a:tc>
                  <a:txBody>
                    <a:bodyPr/>
                    <a:lstStyle/>
                    <a:p>
                      <a:pPr algn="just">
                        <a:lnSpc>
                          <a:spcPct val="150000"/>
                        </a:lnSpc>
                        <a:spcAft>
                          <a:spcPts val="0"/>
                        </a:spcAft>
                      </a:pPr>
                      <a:r>
                        <a:rPr lang="sl-SI" sz="900">
                          <a:effectLst/>
                        </a:rPr>
                        <a:t>%</a:t>
                      </a:r>
                      <a:endParaRPr lang="sl-SI" sz="1000">
                        <a:effectLst/>
                        <a:latin typeface="Calibri"/>
                        <a:ea typeface="Calibri"/>
                        <a:cs typeface="Times New Roman"/>
                      </a:endParaRPr>
                    </a:p>
                  </a:txBody>
                  <a:tcPr marL="61497" marR="61497" marT="0" marB="0"/>
                </a:tc>
              </a:tr>
              <a:tr h="1445866">
                <a:tc>
                  <a:txBody>
                    <a:bodyPr/>
                    <a:lstStyle/>
                    <a:p>
                      <a:pPr marL="71755" marR="71755" algn="just">
                        <a:lnSpc>
                          <a:spcPct val="115000"/>
                        </a:lnSpc>
                        <a:spcAft>
                          <a:spcPts val="0"/>
                        </a:spcAft>
                      </a:pPr>
                      <a:r>
                        <a:rPr lang="sl-SI" sz="700" dirty="0">
                          <a:effectLst/>
                        </a:rPr>
                        <a:t>Spreminjanje,</a:t>
                      </a:r>
                      <a:endParaRPr lang="sl-SI" sz="1000" dirty="0">
                        <a:effectLst/>
                      </a:endParaRPr>
                    </a:p>
                    <a:p>
                      <a:pPr marL="71755" marR="71755" algn="just">
                        <a:lnSpc>
                          <a:spcPct val="115000"/>
                        </a:lnSpc>
                        <a:spcAft>
                          <a:spcPts val="0"/>
                        </a:spcAft>
                      </a:pPr>
                      <a:r>
                        <a:rPr lang="sl-SI" sz="700" dirty="0">
                          <a:effectLst/>
                        </a:rPr>
                        <a:t>Shranjevanje,</a:t>
                      </a:r>
                      <a:endParaRPr lang="sl-SI" sz="1000" dirty="0">
                        <a:effectLst/>
                      </a:endParaRPr>
                    </a:p>
                    <a:p>
                      <a:pPr marL="71755" marR="71755" algn="just">
                        <a:lnSpc>
                          <a:spcPct val="115000"/>
                        </a:lnSpc>
                        <a:spcAft>
                          <a:spcPts val="0"/>
                        </a:spcAft>
                      </a:pPr>
                      <a:r>
                        <a:rPr lang="sl-SI" sz="700" dirty="0">
                          <a:effectLst/>
                        </a:rPr>
                        <a:t>reprodukcija</a:t>
                      </a:r>
                      <a:endParaRPr lang="sl-SI" sz="1000" dirty="0">
                        <a:effectLst/>
                        <a:latin typeface="Calibri"/>
                        <a:ea typeface="Calibri"/>
                        <a:cs typeface="Times New Roman"/>
                      </a:endParaRPr>
                    </a:p>
                  </a:txBody>
                  <a:tcPr marL="61497" marR="61497" marT="0" marB="0" vert="vert270"/>
                </a:tc>
                <a:tc>
                  <a:txBody>
                    <a:bodyPr/>
                    <a:lstStyle/>
                    <a:p>
                      <a:pPr algn="just">
                        <a:lnSpc>
                          <a:spcPct val="115000"/>
                        </a:lnSpc>
                        <a:spcAft>
                          <a:spcPts val="0"/>
                        </a:spcAft>
                      </a:pPr>
                      <a:r>
                        <a:rPr lang="sl-SI" sz="1100" dirty="0">
                          <a:effectLst/>
                        </a:rPr>
                        <a:t>*</a:t>
                      </a:r>
                      <a:r>
                        <a:rPr lang="sl-SI" sz="900" dirty="0">
                          <a:effectLst/>
                        </a:rPr>
                        <a:t>da učenci dojamejo (razumejo) podajanje snovi</a:t>
                      </a:r>
                      <a:endParaRPr lang="sl-SI" sz="1000" dirty="0">
                        <a:effectLst/>
                      </a:endParaRPr>
                    </a:p>
                    <a:p>
                      <a:pPr algn="just">
                        <a:lnSpc>
                          <a:spcPct val="115000"/>
                        </a:lnSpc>
                        <a:spcAft>
                          <a:spcPts val="0"/>
                        </a:spcAft>
                      </a:pPr>
                      <a:r>
                        <a:rPr lang="sl-SI" sz="900" dirty="0">
                          <a:effectLst/>
                        </a:rPr>
                        <a:t>*usvojiti trajno znanje</a:t>
                      </a:r>
                      <a:endParaRPr lang="sl-SI" sz="1000" dirty="0">
                        <a:effectLst/>
                      </a:endParaRPr>
                    </a:p>
                    <a:p>
                      <a:pPr algn="just">
                        <a:lnSpc>
                          <a:spcPct val="115000"/>
                        </a:lnSpc>
                        <a:spcAft>
                          <a:spcPts val="0"/>
                        </a:spcAft>
                      </a:pPr>
                      <a:r>
                        <a:rPr lang="sl-SI" sz="900" dirty="0">
                          <a:effectLst/>
                        </a:rPr>
                        <a:t>*nove metode, nove informacije</a:t>
                      </a:r>
                      <a:endParaRPr lang="sl-SI" sz="1000" dirty="0">
                        <a:effectLst/>
                      </a:endParaRPr>
                    </a:p>
                    <a:p>
                      <a:pPr algn="just">
                        <a:lnSpc>
                          <a:spcPct val="115000"/>
                        </a:lnSpc>
                        <a:spcAft>
                          <a:spcPts val="0"/>
                        </a:spcAft>
                      </a:pPr>
                      <a:r>
                        <a:rPr lang="sl-SI" sz="900" dirty="0">
                          <a:effectLst/>
                        </a:rPr>
                        <a:t>*sprejemati informacije, naučiti se nekaj novega, raziskati znanje na različnih področjih</a:t>
                      </a:r>
                      <a:endParaRPr lang="sl-SI" sz="1000" dirty="0">
                        <a:effectLst/>
                      </a:endParaRPr>
                    </a:p>
                    <a:p>
                      <a:pPr algn="just">
                        <a:lnSpc>
                          <a:spcPct val="115000"/>
                        </a:lnSpc>
                        <a:spcAft>
                          <a:spcPts val="0"/>
                        </a:spcAft>
                      </a:pPr>
                      <a:r>
                        <a:rPr lang="sl-SI" sz="900" dirty="0">
                          <a:effectLst/>
                        </a:rPr>
                        <a:t>*s postopkom pridobivanja znanja postopno napredujejo</a:t>
                      </a:r>
                      <a:endParaRPr lang="sl-SI" sz="1000" dirty="0">
                        <a:effectLst/>
                      </a:endParaRPr>
                    </a:p>
                    <a:p>
                      <a:pPr algn="just">
                        <a:lnSpc>
                          <a:spcPct val="115000"/>
                        </a:lnSpc>
                        <a:spcAft>
                          <a:spcPts val="0"/>
                        </a:spcAft>
                      </a:pPr>
                      <a:r>
                        <a:rPr lang="sl-SI" sz="900" dirty="0">
                          <a:effectLst/>
                        </a:rPr>
                        <a:t>*učim se celo življenje, tudi preko poskusov in zmot</a:t>
                      </a:r>
                      <a:endParaRPr lang="sl-SI" sz="1000" dirty="0">
                        <a:effectLst/>
                      </a:endParaRPr>
                    </a:p>
                    <a:p>
                      <a:pPr algn="just">
                        <a:lnSpc>
                          <a:spcPct val="115000"/>
                        </a:lnSpc>
                        <a:spcAft>
                          <a:spcPts val="0"/>
                        </a:spcAft>
                      </a:pPr>
                      <a:r>
                        <a:rPr lang="sl-SI" sz="900" dirty="0">
                          <a:effectLst/>
                        </a:rPr>
                        <a:t>*razvoj možganskih celic, </a:t>
                      </a:r>
                      <a:r>
                        <a:rPr lang="sl-SI" sz="900" dirty="0" err="1">
                          <a:effectLst/>
                        </a:rPr>
                        <a:t>pomnenje</a:t>
                      </a:r>
                      <a:r>
                        <a:rPr lang="sl-SI" sz="900" dirty="0">
                          <a:effectLst/>
                        </a:rPr>
                        <a:t>, spoznavanje novega, uživanje v spoznavanju</a:t>
                      </a:r>
                      <a:endParaRPr lang="sl-SI" sz="1000" dirty="0">
                        <a:effectLst/>
                        <a:latin typeface="Calibri"/>
                        <a:ea typeface="Calibri"/>
                        <a:cs typeface="Times New Roman"/>
                      </a:endParaRPr>
                    </a:p>
                  </a:txBody>
                  <a:tcPr marL="61497" marR="61497" marT="0" marB="0"/>
                </a:tc>
                <a:tc>
                  <a:txBody>
                    <a:bodyPr/>
                    <a:lstStyle/>
                    <a:p>
                      <a:pPr algn="just">
                        <a:lnSpc>
                          <a:spcPct val="115000"/>
                        </a:lnSpc>
                        <a:spcAft>
                          <a:spcPts val="0"/>
                        </a:spcAft>
                      </a:pPr>
                      <a:r>
                        <a:rPr lang="sl-SI" sz="900">
                          <a:effectLst/>
                        </a:rPr>
                        <a:t>15</a:t>
                      </a:r>
                      <a:endParaRPr lang="sl-SI" sz="1000">
                        <a:effectLst/>
                        <a:latin typeface="Calibri"/>
                        <a:ea typeface="Calibri"/>
                        <a:cs typeface="Times New Roman"/>
                      </a:endParaRPr>
                    </a:p>
                  </a:txBody>
                  <a:tcPr marL="61497" marR="61497" marT="0" marB="0"/>
                </a:tc>
                <a:tc>
                  <a:txBody>
                    <a:bodyPr/>
                    <a:lstStyle/>
                    <a:p>
                      <a:pPr algn="just">
                        <a:lnSpc>
                          <a:spcPct val="115000"/>
                        </a:lnSpc>
                        <a:spcAft>
                          <a:spcPts val="0"/>
                        </a:spcAft>
                      </a:pPr>
                      <a:r>
                        <a:rPr lang="sl-SI" sz="900">
                          <a:effectLst/>
                        </a:rPr>
                        <a:t>32</a:t>
                      </a:r>
                      <a:endParaRPr lang="sl-SI" sz="1000">
                        <a:effectLst/>
                        <a:latin typeface="Calibri"/>
                        <a:ea typeface="Calibri"/>
                        <a:cs typeface="Times New Roman"/>
                      </a:endParaRPr>
                    </a:p>
                  </a:txBody>
                  <a:tcPr marL="61497" marR="61497" marT="0" marB="0"/>
                </a:tc>
              </a:tr>
              <a:tr h="1131548">
                <a:tc>
                  <a:txBody>
                    <a:bodyPr/>
                    <a:lstStyle/>
                    <a:p>
                      <a:pPr marL="71755" marR="71755" algn="just">
                        <a:lnSpc>
                          <a:spcPct val="115000"/>
                        </a:lnSpc>
                        <a:spcAft>
                          <a:spcPts val="0"/>
                        </a:spcAft>
                      </a:pPr>
                      <a:r>
                        <a:rPr lang="sl-SI" sz="700">
                          <a:effectLst/>
                        </a:rPr>
                        <a:t>Trening, razvijanje spretnosti</a:t>
                      </a:r>
                      <a:endParaRPr lang="sl-SI" sz="1000">
                        <a:effectLst/>
                        <a:latin typeface="Calibri"/>
                        <a:ea typeface="Calibri"/>
                        <a:cs typeface="Times New Roman"/>
                      </a:endParaRPr>
                    </a:p>
                  </a:txBody>
                  <a:tcPr marL="61497" marR="61497" marT="0" marB="0" vert="vert270"/>
                </a:tc>
                <a:tc>
                  <a:txBody>
                    <a:bodyPr/>
                    <a:lstStyle/>
                    <a:p>
                      <a:pPr algn="just">
                        <a:lnSpc>
                          <a:spcPct val="115000"/>
                        </a:lnSpc>
                        <a:spcAft>
                          <a:spcPts val="0"/>
                        </a:spcAft>
                      </a:pPr>
                      <a:r>
                        <a:rPr lang="sl-SI" sz="1100" dirty="0">
                          <a:effectLst/>
                        </a:rPr>
                        <a:t>*</a:t>
                      </a:r>
                      <a:r>
                        <a:rPr lang="sl-SI" sz="900" dirty="0">
                          <a:effectLst/>
                        </a:rPr>
                        <a:t>pridobivanje znanja, uporaba tega v življenju, povezovanje že osvojenih pojmov</a:t>
                      </a:r>
                      <a:endParaRPr lang="sl-SI" sz="1000" dirty="0">
                        <a:effectLst/>
                      </a:endParaRPr>
                    </a:p>
                    <a:p>
                      <a:pPr algn="just">
                        <a:lnSpc>
                          <a:spcPct val="115000"/>
                        </a:lnSpc>
                        <a:spcAft>
                          <a:spcPts val="0"/>
                        </a:spcAft>
                      </a:pPr>
                      <a:r>
                        <a:rPr lang="sl-SI" sz="900" dirty="0">
                          <a:effectLst/>
                        </a:rPr>
                        <a:t>*so samostojni in odgovorni</a:t>
                      </a:r>
                      <a:endParaRPr lang="sl-SI" sz="1000" dirty="0">
                        <a:effectLst/>
                      </a:endParaRPr>
                    </a:p>
                    <a:p>
                      <a:pPr algn="just">
                        <a:lnSpc>
                          <a:spcPct val="115000"/>
                        </a:lnSpc>
                        <a:spcAft>
                          <a:spcPts val="0"/>
                        </a:spcAft>
                      </a:pPr>
                      <a:r>
                        <a:rPr lang="sl-SI" sz="900" dirty="0">
                          <a:effectLst/>
                        </a:rPr>
                        <a:t>*usvajanje raznolikih strategij in načinov, kako priti do znanja</a:t>
                      </a:r>
                      <a:endParaRPr lang="sl-SI" sz="1000" dirty="0">
                        <a:effectLst/>
                      </a:endParaRPr>
                    </a:p>
                    <a:p>
                      <a:pPr algn="just">
                        <a:lnSpc>
                          <a:spcPct val="115000"/>
                        </a:lnSpc>
                        <a:spcAft>
                          <a:spcPts val="0"/>
                        </a:spcAft>
                      </a:pPr>
                      <a:r>
                        <a:rPr lang="sl-SI" sz="900" dirty="0">
                          <a:effectLst/>
                        </a:rPr>
                        <a:t>*se naučim temeljnih veščin v življenju</a:t>
                      </a:r>
                      <a:endParaRPr lang="sl-SI" sz="1000" dirty="0">
                        <a:effectLst/>
                      </a:endParaRPr>
                    </a:p>
                    <a:p>
                      <a:pPr algn="just">
                        <a:lnSpc>
                          <a:spcPct val="115000"/>
                        </a:lnSpc>
                        <a:spcAft>
                          <a:spcPts val="0"/>
                        </a:spcAft>
                      </a:pPr>
                      <a:r>
                        <a:rPr lang="sl-SI" sz="900" dirty="0">
                          <a:effectLst/>
                        </a:rPr>
                        <a:t>*lastne strategije pridobivanja znanja, jih znati uporabiti</a:t>
                      </a:r>
                      <a:endParaRPr lang="sl-SI" sz="1000" dirty="0">
                        <a:effectLst/>
                      </a:endParaRPr>
                    </a:p>
                    <a:p>
                      <a:pPr algn="just">
                        <a:lnSpc>
                          <a:spcPct val="115000"/>
                        </a:lnSpc>
                        <a:spcAft>
                          <a:spcPts val="0"/>
                        </a:spcAft>
                      </a:pPr>
                      <a:r>
                        <a:rPr lang="sl-SI" sz="900" dirty="0">
                          <a:effectLst/>
                        </a:rPr>
                        <a:t>*aktivnost posameznika in lastna odgovornost</a:t>
                      </a:r>
                      <a:endParaRPr lang="sl-SI" sz="1000" dirty="0">
                        <a:effectLst/>
                      </a:endParaRPr>
                    </a:p>
                    <a:p>
                      <a:pPr algn="just">
                        <a:lnSpc>
                          <a:spcPct val="115000"/>
                        </a:lnSpc>
                        <a:spcAft>
                          <a:spcPts val="0"/>
                        </a:spcAft>
                      </a:pPr>
                      <a:r>
                        <a:rPr lang="sl-SI" sz="900" dirty="0">
                          <a:effectLst/>
                        </a:rPr>
                        <a:t>*pridobiti znanja, večati svojo razgledanost, znati prenesti iz teorije v prakso</a:t>
                      </a:r>
                      <a:endParaRPr lang="sl-SI" sz="1000" dirty="0">
                        <a:effectLst/>
                        <a:latin typeface="Calibri"/>
                        <a:ea typeface="Calibri"/>
                        <a:cs typeface="Times New Roman"/>
                      </a:endParaRPr>
                    </a:p>
                  </a:txBody>
                  <a:tcPr marL="61497" marR="61497" marT="0" marB="0"/>
                </a:tc>
                <a:tc>
                  <a:txBody>
                    <a:bodyPr/>
                    <a:lstStyle/>
                    <a:p>
                      <a:pPr algn="just">
                        <a:lnSpc>
                          <a:spcPct val="115000"/>
                        </a:lnSpc>
                        <a:spcAft>
                          <a:spcPts val="0"/>
                        </a:spcAft>
                      </a:pPr>
                      <a:r>
                        <a:rPr lang="sl-SI" sz="900">
                          <a:effectLst/>
                        </a:rPr>
                        <a:t>23</a:t>
                      </a:r>
                      <a:endParaRPr lang="sl-SI" sz="1000">
                        <a:effectLst/>
                        <a:latin typeface="Calibri"/>
                        <a:ea typeface="Calibri"/>
                        <a:cs typeface="Times New Roman"/>
                      </a:endParaRPr>
                    </a:p>
                  </a:txBody>
                  <a:tcPr marL="61497" marR="61497" marT="0" marB="0"/>
                </a:tc>
                <a:tc>
                  <a:txBody>
                    <a:bodyPr/>
                    <a:lstStyle/>
                    <a:p>
                      <a:pPr algn="just">
                        <a:lnSpc>
                          <a:spcPct val="115000"/>
                        </a:lnSpc>
                        <a:spcAft>
                          <a:spcPts val="0"/>
                        </a:spcAft>
                      </a:pPr>
                      <a:r>
                        <a:rPr lang="sl-SI" sz="900">
                          <a:effectLst/>
                        </a:rPr>
                        <a:t>49</a:t>
                      </a:r>
                      <a:endParaRPr lang="sl-SI" sz="1000">
                        <a:effectLst/>
                        <a:latin typeface="Calibri"/>
                        <a:ea typeface="Calibri"/>
                        <a:cs typeface="Times New Roman"/>
                      </a:endParaRPr>
                    </a:p>
                  </a:txBody>
                  <a:tcPr marL="61497" marR="61497" marT="0" marB="0"/>
                </a:tc>
              </a:tr>
              <a:tr h="942956">
                <a:tc>
                  <a:txBody>
                    <a:bodyPr/>
                    <a:lstStyle/>
                    <a:p>
                      <a:pPr marL="71755" marR="71755" algn="just">
                        <a:lnSpc>
                          <a:spcPct val="115000"/>
                        </a:lnSpc>
                        <a:spcAft>
                          <a:spcPts val="0"/>
                        </a:spcAft>
                      </a:pPr>
                      <a:r>
                        <a:rPr lang="sl-SI" sz="700">
                          <a:effectLst/>
                        </a:rPr>
                        <a:t>Aktivna konstrukcija </a:t>
                      </a:r>
                      <a:endParaRPr lang="sl-SI" sz="1000">
                        <a:effectLst/>
                      </a:endParaRPr>
                    </a:p>
                    <a:p>
                      <a:pPr marL="71755" marR="71755" algn="just">
                        <a:lnSpc>
                          <a:spcPct val="115000"/>
                        </a:lnSpc>
                        <a:spcAft>
                          <a:spcPts val="0"/>
                        </a:spcAft>
                      </a:pPr>
                      <a:r>
                        <a:rPr lang="sl-SI" sz="700">
                          <a:effectLst/>
                        </a:rPr>
                        <a:t>Problema</a:t>
                      </a:r>
                      <a:endParaRPr lang="sl-SI" sz="1000">
                        <a:effectLst/>
                        <a:latin typeface="Calibri"/>
                        <a:ea typeface="Calibri"/>
                        <a:cs typeface="Times New Roman"/>
                      </a:endParaRPr>
                    </a:p>
                  </a:txBody>
                  <a:tcPr marL="61497" marR="61497" marT="0" marB="0" vert="vert270"/>
                </a:tc>
                <a:tc>
                  <a:txBody>
                    <a:bodyPr/>
                    <a:lstStyle/>
                    <a:p>
                      <a:pPr algn="just">
                        <a:lnSpc>
                          <a:spcPct val="115000"/>
                        </a:lnSpc>
                        <a:spcAft>
                          <a:spcPts val="0"/>
                        </a:spcAft>
                      </a:pPr>
                      <a:r>
                        <a:rPr lang="sl-SI" sz="900">
                          <a:effectLst/>
                        </a:rPr>
                        <a:t>*pridobiti nove poti do reševanja problemov in spoznati relativnost rešitev</a:t>
                      </a:r>
                      <a:endParaRPr lang="sl-SI" sz="1000">
                        <a:effectLst/>
                      </a:endParaRPr>
                    </a:p>
                    <a:p>
                      <a:pPr algn="just">
                        <a:lnSpc>
                          <a:spcPct val="115000"/>
                        </a:lnSpc>
                        <a:spcAft>
                          <a:spcPts val="0"/>
                        </a:spcAft>
                      </a:pPr>
                      <a:r>
                        <a:rPr lang="sl-SI" sz="900">
                          <a:effectLst/>
                        </a:rPr>
                        <a:t>*znati umestiti naučeno v življenje in spreminjati</a:t>
                      </a:r>
                      <a:endParaRPr lang="sl-SI" sz="1000">
                        <a:effectLst/>
                      </a:endParaRPr>
                    </a:p>
                    <a:p>
                      <a:pPr algn="just">
                        <a:lnSpc>
                          <a:spcPct val="115000"/>
                        </a:lnSpc>
                        <a:spcAft>
                          <a:spcPts val="0"/>
                        </a:spcAft>
                      </a:pPr>
                      <a:r>
                        <a:rPr lang="sl-SI" sz="900">
                          <a:effectLst/>
                        </a:rPr>
                        <a:t>*z novimi znanji izgrajevati, oblikovati in nadgrajevati lasten sistem</a:t>
                      </a:r>
                      <a:endParaRPr lang="sl-SI" sz="1000">
                        <a:effectLst/>
                      </a:endParaRPr>
                    </a:p>
                    <a:p>
                      <a:pPr algn="just">
                        <a:lnSpc>
                          <a:spcPct val="115000"/>
                        </a:lnSpc>
                        <a:spcAft>
                          <a:spcPts val="0"/>
                        </a:spcAft>
                      </a:pPr>
                      <a:r>
                        <a:rPr lang="sl-SI" sz="900">
                          <a:effectLst/>
                        </a:rPr>
                        <a:t>*izgradnja sistema nekih kategorij, osvajanje pojmov, s katerimi lahko prideš do novih spoznanj</a:t>
                      </a:r>
                      <a:endParaRPr lang="sl-SI" sz="1000">
                        <a:effectLst/>
                      </a:endParaRPr>
                    </a:p>
                    <a:p>
                      <a:pPr algn="just">
                        <a:lnSpc>
                          <a:spcPct val="115000"/>
                        </a:lnSpc>
                        <a:spcAft>
                          <a:spcPts val="0"/>
                        </a:spcAft>
                      </a:pPr>
                      <a:r>
                        <a:rPr lang="sl-SI" sz="900">
                          <a:effectLst/>
                        </a:rPr>
                        <a:t>*je sprememba v vedenju, razumevanju in zmožnostih, ki je trajno </a:t>
                      </a:r>
                      <a:endParaRPr lang="sl-SI" sz="1000">
                        <a:effectLst/>
                        <a:latin typeface="Calibri"/>
                        <a:ea typeface="Calibri"/>
                        <a:cs typeface="Times New Roman"/>
                      </a:endParaRPr>
                    </a:p>
                  </a:txBody>
                  <a:tcPr marL="61497" marR="61497" marT="0" marB="0"/>
                </a:tc>
                <a:tc>
                  <a:txBody>
                    <a:bodyPr/>
                    <a:lstStyle/>
                    <a:p>
                      <a:pPr algn="just">
                        <a:lnSpc>
                          <a:spcPct val="115000"/>
                        </a:lnSpc>
                        <a:spcAft>
                          <a:spcPts val="0"/>
                        </a:spcAft>
                      </a:pPr>
                      <a:r>
                        <a:rPr lang="sl-SI" sz="900">
                          <a:effectLst/>
                        </a:rPr>
                        <a:t>7</a:t>
                      </a:r>
                      <a:endParaRPr lang="sl-SI" sz="1000">
                        <a:effectLst/>
                        <a:latin typeface="Calibri"/>
                        <a:ea typeface="Calibri"/>
                        <a:cs typeface="Times New Roman"/>
                      </a:endParaRPr>
                    </a:p>
                  </a:txBody>
                  <a:tcPr marL="61497" marR="61497" marT="0" marB="0"/>
                </a:tc>
                <a:tc>
                  <a:txBody>
                    <a:bodyPr/>
                    <a:lstStyle/>
                    <a:p>
                      <a:pPr algn="just">
                        <a:lnSpc>
                          <a:spcPct val="115000"/>
                        </a:lnSpc>
                        <a:spcAft>
                          <a:spcPts val="0"/>
                        </a:spcAft>
                      </a:pPr>
                      <a:r>
                        <a:rPr lang="sl-SI" sz="900">
                          <a:effectLst/>
                        </a:rPr>
                        <a:t>15</a:t>
                      </a:r>
                      <a:endParaRPr lang="sl-SI" sz="1000">
                        <a:effectLst/>
                        <a:latin typeface="Calibri"/>
                        <a:ea typeface="Calibri"/>
                        <a:cs typeface="Times New Roman"/>
                      </a:endParaRPr>
                    </a:p>
                  </a:txBody>
                  <a:tcPr marL="61497" marR="61497" marT="0" marB="0"/>
                </a:tc>
              </a:tr>
              <a:tr h="946768">
                <a:tc>
                  <a:txBody>
                    <a:bodyPr/>
                    <a:lstStyle/>
                    <a:p>
                      <a:pPr marL="71755" marR="71755" algn="just">
                        <a:lnSpc>
                          <a:spcPct val="115000"/>
                        </a:lnSpc>
                        <a:spcAft>
                          <a:spcPts val="0"/>
                        </a:spcAft>
                      </a:pPr>
                      <a:r>
                        <a:rPr lang="sl-SI" sz="700">
                          <a:effectLst/>
                        </a:rPr>
                        <a:t>Izkušnje,</a:t>
                      </a:r>
                      <a:endParaRPr lang="sl-SI" sz="1000">
                        <a:effectLst/>
                      </a:endParaRPr>
                    </a:p>
                    <a:p>
                      <a:pPr marL="71755" marR="71755" algn="just">
                        <a:lnSpc>
                          <a:spcPct val="115000"/>
                        </a:lnSpc>
                        <a:spcAft>
                          <a:spcPts val="0"/>
                        </a:spcAft>
                      </a:pPr>
                      <a:r>
                        <a:rPr lang="sl-SI" sz="700">
                          <a:effectLst/>
                        </a:rPr>
                        <a:t>spodbude</a:t>
                      </a:r>
                      <a:endParaRPr lang="sl-SI" sz="1000">
                        <a:effectLst/>
                        <a:latin typeface="Calibri"/>
                        <a:ea typeface="Calibri"/>
                        <a:cs typeface="Times New Roman"/>
                      </a:endParaRPr>
                    </a:p>
                  </a:txBody>
                  <a:tcPr marL="61497" marR="61497" marT="0" marB="0" vert="vert270"/>
                </a:tc>
                <a:tc>
                  <a:txBody>
                    <a:bodyPr/>
                    <a:lstStyle/>
                    <a:p>
                      <a:pPr algn="just">
                        <a:lnSpc>
                          <a:spcPct val="115000"/>
                        </a:lnSpc>
                        <a:spcAft>
                          <a:spcPts val="0"/>
                        </a:spcAft>
                      </a:pPr>
                      <a:r>
                        <a:rPr lang="sl-SI" sz="900" dirty="0">
                          <a:effectLst/>
                        </a:rPr>
                        <a:t>*znati uporabiti naučeno v življenjskih situacijah, z naučenim si pridobiti samozavest za kritično obravnavanje dogodkov in situacij</a:t>
                      </a:r>
                      <a:endParaRPr lang="sl-SI" sz="1000" dirty="0">
                        <a:effectLst/>
                      </a:endParaRPr>
                    </a:p>
                    <a:p>
                      <a:pPr algn="just">
                        <a:lnSpc>
                          <a:spcPct val="115000"/>
                        </a:lnSpc>
                        <a:spcAft>
                          <a:spcPts val="0"/>
                        </a:spcAft>
                      </a:pPr>
                      <a:r>
                        <a:rPr lang="sl-SI" sz="900" dirty="0">
                          <a:effectLst/>
                        </a:rPr>
                        <a:t>*večna osebna rast</a:t>
                      </a:r>
                      <a:r>
                        <a:rPr lang="sl-SI" sz="1100" dirty="0">
                          <a:effectLst/>
                        </a:rPr>
                        <a:t> </a:t>
                      </a:r>
                      <a:endParaRPr lang="sl-SI" sz="1000" dirty="0">
                        <a:effectLst/>
                        <a:latin typeface="Calibri"/>
                        <a:ea typeface="Calibri"/>
                        <a:cs typeface="Times New Roman"/>
                      </a:endParaRPr>
                    </a:p>
                  </a:txBody>
                  <a:tcPr marL="61497" marR="61497" marT="0" marB="0"/>
                </a:tc>
                <a:tc>
                  <a:txBody>
                    <a:bodyPr/>
                    <a:lstStyle/>
                    <a:p>
                      <a:pPr algn="just">
                        <a:lnSpc>
                          <a:spcPct val="115000"/>
                        </a:lnSpc>
                        <a:spcAft>
                          <a:spcPts val="0"/>
                        </a:spcAft>
                      </a:pPr>
                      <a:r>
                        <a:rPr lang="sl-SI" sz="900">
                          <a:effectLst/>
                        </a:rPr>
                        <a:t>2</a:t>
                      </a:r>
                      <a:endParaRPr lang="sl-SI" sz="1000">
                        <a:effectLst/>
                        <a:latin typeface="Calibri"/>
                        <a:ea typeface="Calibri"/>
                        <a:cs typeface="Times New Roman"/>
                      </a:endParaRPr>
                    </a:p>
                  </a:txBody>
                  <a:tcPr marL="61497" marR="61497" marT="0" marB="0"/>
                </a:tc>
                <a:tc>
                  <a:txBody>
                    <a:bodyPr/>
                    <a:lstStyle/>
                    <a:p>
                      <a:pPr algn="just">
                        <a:lnSpc>
                          <a:spcPct val="115000"/>
                        </a:lnSpc>
                        <a:spcAft>
                          <a:spcPts val="0"/>
                        </a:spcAft>
                      </a:pPr>
                      <a:r>
                        <a:rPr lang="sl-SI" sz="900" dirty="0">
                          <a:effectLst/>
                        </a:rPr>
                        <a:t>4</a:t>
                      </a:r>
                      <a:endParaRPr lang="sl-SI" sz="1000" dirty="0">
                        <a:effectLst/>
                        <a:latin typeface="Calibri"/>
                        <a:ea typeface="Calibri"/>
                        <a:cs typeface="Times New Roman"/>
                      </a:endParaRPr>
                    </a:p>
                  </a:txBody>
                  <a:tcPr marL="61497" marR="61497" marT="0" marB="0"/>
                </a:tc>
              </a:tr>
            </a:tbl>
          </a:graphicData>
        </a:graphic>
      </p:graphicFrame>
      <p:sp>
        <p:nvSpPr>
          <p:cNvPr id="5" name="Pravokotnik 4"/>
          <p:cNvSpPr/>
          <p:nvPr/>
        </p:nvSpPr>
        <p:spPr>
          <a:xfrm>
            <a:off x="1259632" y="5949280"/>
            <a:ext cx="6984776" cy="369332"/>
          </a:xfrm>
          <a:prstGeom prst="rect">
            <a:avLst/>
          </a:prstGeom>
        </p:spPr>
        <p:txBody>
          <a:bodyPr wrap="square">
            <a:spAutoFit/>
          </a:bodyPr>
          <a:lstStyle/>
          <a:p>
            <a:r>
              <a:rPr lang="sl-SI" dirty="0"/>
              <a:t>32 % učiteljev NIŽJA KVANTITATIVNA pojmovanja učenja</a:t>
            </a:r>
          </a:p>
        </p:txBody>
      </p:sp>
    </p:spTree>
    <p:extLst>
      <p:ext uri="{BB962C8B-B14F-4D97-AF65-F5344CB8AC3E}">
        <p14:creationId xmlns:p14="http://schemas.microsoft.com/office/powerpoint/2010/main" val="39671512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116632"/>
            <a:ext cx="8229600" cy="720080"/>
          </a:xfrm>
        </p:spPr>
        <p:txBody>
          <a:bodyPr>
            <a:noAutofit/>
          </a:bodyPr>
          <a:lstStyle/>
          <a:p>
            <a:r>
              <a:rPr lang="sl-SI" sz="3200" dirty="0">
                <a:solidFill>
                  <a:srgbClr val="00B050"/>
                </a:solidFill>
              </a:rPr>
              <a:t>MODEL POUKA </a:t>
            </a:r>
            <a:r>
              <a:rPr lang="sl-SI" sz="3200" dirty="0"/>
              <a:t>GLEDE NA POJMOVANJE </a:t>
            </a:r>
            <a:r>
              <a:rPr lang="sl-SI" sz="3200" dirty="0" smtClean="0"/>
              <a:t>UČENJA</a:t>
            </a:r>
            <a:endParaRPr lang="sl-SI" sz="3200" dirty="0"/>
          </a:p>
        </p:txBody>
      </p:sp>
      <p:sp>
        <p:nvSpPr>
          <p:cNvPr id="3" name="Ograda vsebine 2"/>
          <p:cNvSpPr>
            <a:spLocks noGrp="1"/>
          </p:cNvSpPr>
          <p:nvPr>
            <p:ph idx="1"/>
          </p:nvPr>
        </p:nvSpPr>
        <p:spPr>
          <a:xfrm>
            <a:off x="323528" y="1196752"/>
            <a:ext cx="8229600" cy="5145435"/>
          </a:xfrm>
        </p:spPr>
        <p:txBody>
          <a:bodyPr>
            <a:normAutofit fontScale="92500"/>
          </a:bodyPr>
          <a:lstStyle/>
          <a:p>
            <a:pPr>
              <a:buFont typeface="Wingdings" panose="05000000000000000000" pitchFamily="2" charset="2"/>
              <a:buChar char="§"/>
            </a:pPr>
            <a:r>
              <a:rPr lang="sl-SI" sz="2400" b="1" dirty="0" smtClean="0"/>
              <a:t>32 % </a:t>
            </a:r>
            <a:r>
              <a:rPr lang="sl-SI" sz="2400" dirty="0"/>
              <a:t>pojmuje učenje kot pridobivanje, kopičenja in uporaba dejstev</a:t>
            </a:r>
            <a:r>
              <a:rPr lang="sl-SI" sz="2400" dirty="0" smtClean="0"/>
              <a:t>.</a:t>
            </a:r>
            <a:endParaRPr lang="sl-SI" sz="2400" dirty="0"/>
          </a:p>
          <a:p>
            <a:pPr marL="0" indent="0">
              <a:buNone/>
            </a:pPr>
            <a:r>
              <a:rPr lang="sl-SI" sz="2400" dirty="0" smtClean="0"/>
              <a:t>                                                               </a:t>
            </a:r>
            <a:r>
              <a:rPr lang="sl-SI" sz="1800" dirty="0" smtClean="0"/>
              <a:t>učitelj                                     učenec</a:t>
            </a:r>
          </a:p>
          <a:p>
            <a:pPr marL="0" indent="0">
              <a:buNone/>
            </a:pPr>
            <a:r>
              <a:rPr lang="sl-SI" sz="2000" b="1" dirty="0" smtClean="0"/>
              <a:t>PRENAŠANJE ZNANJA</a:t>
            </a:r>
            <a:r>
              <a:rPr lang="sl-SI" sz="2000" dirty="0" smtClean="0"/>
              <a:t>                      vloga NATAKARJA                          kozarec </a:t>
            </a:r>
            <a:r>
              <a:rPr lang="sl-SI" sz="1800" dirty="0" smtClean="0"/>
              <a:t>PROBLEM: interes </a:t>
            </a:r>
            <a:r>
              <a:rPr lang="sl-SI" sz="1800" dirty="0"/>
              <a:t>učenca ter uporabnost in trajnost znanja</a:t>
            </a:r>
            <a:r>
              <a:rPr lang="sl-SI" dirty="0" smtClean="0"/>
              <a:t>	  </a:t>
            </a:r>
            <a:r>
              <a:rPr lang="sl-SI" sz="1800" dirty="0" smtClean="0"/>
              <a:t>REŠITEV: </a:t>
            </a:r>
            <a:r>
              <a:rPr lang="sl-SI" sz="1800" dirty="0" smtClean="0">
                <a:solidFill>
                  <a:srgbClr val="0070C0"/>
                </a:solidFill>
              </a:rPr>
              <a:t>povezovanje z predznanjem učenca+ vnašanje </a:t>
            </a:r>
            <a:r>
              <a:rPr lang="sl-SI" sz="1800" dirty="0" err="1" smtClean="0">
                <a:solidFill>
                  <a:srgbClr val="0070C0"/>
                </a:solidFill>
              </a:rPr>
              <a:t>življenskosti</a:t>
            </a:r>
            <a:endParaRPr lang="sl-SI" sz="1800" dirty="0" smtClean="0">
              <a:solidFill>
                <a:srgbClr val="0070C0"/>
              </a:solidFill>
            </a:endParaRPr>
          </a:p>
          <a:p>
            <a:pPr marL="0" indent="0">
              <a:buNone/>
            </a:pPr>
            <a:endParaRPr lang="sl-SI" sz="1800" dirty="0">
              <a:solidFill>
                <a:srgbClr val="0070C0"/>
              </a:solidFill>
            </a:endParaRPr>
          </a:p>
          <a:p>
            <a:r>
              <a:rPr lang="sl-SI" sz="2400" b="1" dirty="0" smtClean="0"/>
              <a:t>49 % </a:t>
            </a:r>
            <a:r>
              <a:rPr lang="sl-SI" sz="2400" dirty="0"/>
              <a:t>pojmuje učenje kot trening, razvijanje </a:t>
            </a:r>
            <a:r>
              <a:rPr lang="sl-SI" sz="2400" dirty="0" smtClean="0"/>
              <a:t>spretnosti</a:t>
            </a:r>
            <a:endParaRPr lang="sl-SI" sz="2400" dirty="0"/>
          </a:p>
          <a:p>
            <a:pPr marL="0" indent="0">
              <a:buNone/>
            </a:pPr>
            <a:endParaRPr lang="sl-SI" sz="2000" dirty="0" smtClean="0"/>
          </a:p>
          <a:p>
            <a:pPr marL="0" indent="0">
              <a:buNone/>
            </a:pPr>
            <a:r>
              <a:rPr lang="sl-SI" sz="2400" dirty="0" smtClean="0"/>
              <a:t>                                                             </a:t>
            </a:r>
            <a:r>
              <a:rPr lang="sl-SI" sz="1800" dirty="0" smtClean="0"/>
              <a:t>učitelj                                      učenec</a:t>
            </a:r>
          </a:p>
          <a:p>
            <a:pPr marL="0" indent="0">
              <a:buNone/>
            </a:pPr>
            <a:r>
              <a:rPr lang="sl-SI" sz="2000" b="1" dirty="0" smtClean="0"/>
              <a:t>PRIDOBIVANJE SPRETNOSTI</a:t>
            </a:r>
            <a:r>
              <a:rPr lang="sl-SI" sz="2000" dirty="0" smtClean="0"/>
              <a:t>               vloga KIPARJA                         masa</a:t>
            </a:r>
          </a:p>
          <a:p>
            <a:pPr marL="0" indent="0">
              <a:buNone/>
            </a:pPr>
            <a:r>
              <a:rPr lang="sl-SI" sz="2000" dirty="0"/>
              <a:t> </a:t>
            </a:r>
            <a:r>
              <a:rPr lang="sl-SI" sz="2000" dirty="0" smtClean="0"/>
              <a:t>   </a:t>
            </a:r>
            <a:r>
              <a:rPr lang="sl-SI" sz="2000" b="1" dirty="0" smtClean="0"/>
              <a:t>SPOSOBNOSTI</a:t>
            </a:r>
            <a:endParaRPr lang="sl-SI" sz="2000" b="1" dirty="0"/>
          </a:p>
          <a:p>
            <a:pPr marL="0" indent="0">
              <a:buNone/>
            </a:pPr>
            <a:endParaRPr lang="sl-SI" sz="2000" dirty="0" smtClean="0"/>
          </a:p>
          <a:p>
            <a:pPr marL="0" indent="0">
              <a:buNone/>
            </a:pPr>
            <a:r>
              <a:rPr lang="sl-SI" sz="2000" dirty="0" smtClean="0"/>
              <a:t>PROBLEM: povezovanje spretnosti s cilji        REŠITEV: </a:t>
            </a:r>
            <a:r>
              <a:rPr lang="sl-SI" sz="2000" dirty="0" smtClean="0">
                <a:solidFill>
                  <a:srgbClr val="0070C0"/>
                </a:solidFill>
              </a:rPr>
              <a:t>večanje avtonomije učenca in spodbujanje višjih spretnosti</a:t>
            </a:r>
            <a:endParaRPr lang="sl-SI" sz="2000" dirty="0">
              <a:solidFill>
                <a:srgbClr val="0070C0"/>
              </a:solidFill>
            </a:endParaRPr>
          </a:p>
        </p:txBody>
      </p:sp>
      <p:cxnSp>
        <p:nvCxnSpPr>
          <p:cNvPr id="11" name="Raven puščični povezovalnik 10"/>
          <p:cNvCxnSpPr/>
          <p:nvPr/>
        </p:nvCxnSpPr>
        <p:spPr>
          <a:xfrm>
            <a:off x="1763688" y="1412776"/>
            <a:ext cx="0" cy="6014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Raven puščični povezovalnik 12"/>
          <p:cNvCxnSpPr/>
          <p:nvPr/>
        </p:nvCxnSpPr>
        <p:spPr>
          <a:xfrm>
            <a:off x="2519772" y="2204864"/>
            <a:ext cx="115212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Raven puščični povezovalnik 14"/>
          <p:cNvCxnSpPr/>
          <p:nvPr/>
        </p:nvCxnSpPr>
        <p:spPr>
          <a:xfrm>
            <a:off x="3095836" y="4725144"/>
            <a:ext cx="79208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Raven puščični povezovalnik 16"/>
          <p:cNvCxnSpPr/>
          <p:nvPr/>
        </p:nvCxnSpPr>
        <p:spPr>
          <a:xfrm>
            <a:off x="6048164" y="2214528"/>
            <a:ext cx="36004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Raven puščični povezovalnik 18"/>
          <p:cNvCxnSpPr/>
          <p:nvPr/>
        </p:nvCxnSpPr>
        <p:spPr>
          <a:xfrm>
            <a:off x="5769503" y="4725144"/>
            <a:ext cx="57606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0" name="5-kraka zvezda 19"/>
          <p:cNvSpPr/>
          <p:nvPr/>
        </p:nvSpPr>
        <p:spPr>
          <a:xfrm>
            <a:off x="5679493" y="2506589"/>
            <a:ext cx="180020" cy="313184"/>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cxnSp>
        <p:nvCxnSpPr>
          <p:cNvPr id="22" name="Raven puščični povezovalnik 21"/>
          <p:cNvCxnSpPr/>
          <p:nvPr/>
        </p:nvCxnSpPr>
        <p:spPr>
          <a:xfrm>
            <a:off x="1547664" y="3789040"/>
            <a:ext cx="0"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4" name="5-kraka zvezda 23"/>
          <p:cNvSpPr/>
          <p:nvPr/>
        </p:nvSpPr>
        <p:spPr>
          <a:xfrm>
            <a:off x="4355976" y="5469015"/>
            <a:ext cx="288032" cy="457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Tree>
    <p:extLst>
      <p:ext uri="{BB962C8B-B14F-4D97-AF65-F5344CB8AC3E}">
        <p14:creationId xmlns:p14="http://schemas.microsoft.com/office/powerpoint/2010/main" val="163840095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200" dirty="0">
                <a:solidFill>
                  <a:srgbClr val="00B050"/>
                </a:solidFill>
              </a:rPr>
              <a:t>VRSTA ZNANJA </a:t>
            </a:r>
            <a:r>
              <a:rPr lang="sl-SI" sz="3200" dirty="0"/>
              <a:t>GLEDE NA POJMOVANJA UČENJA</a:t>
            </a:r>
            <a:br>
              <a:rPr lang="sl-SI" sz="3200" dirty="0"/>
            </a:br>
            <a:endParaRPr lang="sl-SI" sz="3200" dirty="0"/>
          </a:p>
        </p:txBody>
      </p:sp>
      <p:graphicFrame>
        <p:nvGraphicFramePr>
          <p:cNvPr id="4" name="Ograda vsebine 3"/>
          <p:cNvGraphicFramePr>
            <a:graphicFrameLocks noGrp="1"/>
          </p:cNvGraphicFramePr>
          <p:nvPr>
            <p:ph idx="1"/>
            <p:extLst>
              <p:ext uri="{D42A27DB-BD31-4B8C-83A1-F6EECF244321}">
                <p14:modId xmlns:p14="http://schemas.microsoft.com/office/powerpoint/2010/main" val="2412952112"/>
              </p:ext>
            </p:extLst>
          </p:nvPr>
        </p:nvGraphicFramePr>
        <p:xfrm>
          <a:off x="1475656" y="1772816"/>
          <a:ext cx="5849620" cy="630936"/>
        </p:xfrm>
        <a:graphic>
          <a:graphicData uri="http://schemas.openxmlformats.org/drawingml/2006/table">
            <a:tbl>
              <a:tblPr firstRow="1" firstCol="1" bandRow="1">
                <a:tableStyleId>{5C22544A-7EE6-4342-B048-85BDC9FD1C3A}</a:tableStyleId>
              </a:tblPr>
              <a:tblGrid>
                <a:gridCol w="1462405"/>
                <a:gridCol w="1462405"/>
                <a:gridCol w="1462405"/>
                <a:gridCol w="1462405"/>
              </a:tblGrid>
              <a:tr h="0">
                <a:tc>
                  <a:txBody>
                    <a:bodyPr/>
                    <a:lstStyle/>
                    <a:p>
                      <a:pPr marL="457200" algn="just">
                        <a:lnSpc>
                          <a:spcPct val="115000"/>
                        </a:lnSpc>
                        <a:spcAft>
                          <a:spcPts val="0"/>
                        </a:spcAft>
                      </a:pPr>
                      <a:r>
                        <a:rPr lang="sl-SI" sz="1200" dirty="0">
                          <a:effectLst/>
                        </a:rPr>
                        <a:t>Vrste znanja</a:t>
                      </a:r>
                      <a:endParaRPr lang="sl-SI" sz="1100" dirty="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a:effectLst/>
                        </a:rPr>
                        <a:t>Deklarativno</a:t>
                      </a:r>
                      <a:endParaRPr lang="sl-SI" sz="110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a:effectLst/>
                        </a:rPr>
                        <a:t>Proceduralno</a:t>
                      </a:r>
                      <a:endParaRPr lang="sl-SI" sz="110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a:effectLst/>
                        </a:rPr>
                        <a:t>Strateško </a:t>
                      </a:r>
                      <a:endParaRPr lang="sl-SI" sz="1100">
                        <a:effectLst/>
                        <a:latin typeface="Calibri"/>
                        <a:ea typeface="Calibri"/>
                        <a:cs typeface="Times New Roman"/>
                      </a:endParaRPr>
                    </a:p>
                  </a:txBody>
                  <a:tcPr marL="68580" marR="68580" marT="0" marB="0"/>
                </a:tc>
              </a:tr>
              <a:tr h="0">
                <a:tc>
                  <a:txBody>
                    <a:bodyPr/>
                    <a:lstStyle/>
                    <a:p>
                      <a:pPr marL="457200" algn="just">
                        <a:lnSpc>
                          <a:spcPct val="115000"/>
                        </a:lnSpc>
                        <a:spcAft>
                          <a:spcPts val="0"/>
                        </a:spcAft>
                      </a:pPr>
                      <a:r>
                        <a:rPr lang="sl-SI" sz="1200">
                          <a:effectLst/>
                        </a:rPr>
                        <a:t>Št. učiteljev</a:t>
                      </a:r>
                      <a:endParaRPr lang="sl-SI" sz="110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dirty="0">
                          <a:effectLst/>
                        </a:rPr>
                        <a:t>19</a:t>
                      </a:r>
                      <a:endParaRPr lang="sl-SI" sz="1100" dirty="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a:effectLst/>
                        </a:rPr>
                        <a:t>22</a:t>
                      </a:r>
                      <a:endParaRPr lang="sl-SI" sz="110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a:effectLst/>
                        </a:rPr>
                        <a:t>6</a:t>
                      </a:r>
                      <a:endParaRPr lang="sl-SI" sz="1100">
                        <a:effectLst/>
                        <a:latin typeface="Calibri"/>
                        <a:ea typeface="Calibri"/>
                        <a:cs typeface="Times New Roman"/>
                      </a:endParaRPr>
                    </a:p>
                  </a:txBody>
                  <a:tcPr marL="68580" marR="68580" marT="0" marB="0"/>
                </a:tc>
              </a:tr>
              <a:tr h="0">
                <a:tc>
                  <a:txBody>
                    <a:bodyPr/>
                    <a:lstStyle/>
                    <a:p>
                      <a:pPr marL="457200" algn="just">
                        <a:lnSpc>
                          <a:spcPct val="115000"/>
                        </a:lnSpc>
                        <a:spcAft>
                          <a:spcPts val="0"/>
                        </a:spcAft>
                      </a:pPr>
                      <a:r>
                        <a:rPr lang="sl-SI" sz="1200">
                          <a:effectLst/>
                        </a:rPr>
                        <a:t>%</a:t>
                      </a:r>
                      <a:endParaRPr lang="sl-SI" sz="110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a:effectLst/>
                        </a:rPr>
                        <a:t>40</a:t>
                      </a:r>
                      <a:endParaRPr lang="sl-SI" sz="110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a:effectLst/>
                        </a:rPr>
                        <a:t>47</a:t>
                      </a:r>
                      <a:endParaRPr lang="sl-SI" sz="1100">
                        <a:effectLst/>
                        <a:latin typeface="Calibri"/>
                        <a:ea typeface="Calibri"/>
                        <a:cs typeface="Times New Roman"/>
                      </a:endParaRPr>
                    </a:p>
                  </a:txBody>
                  <a:tcPr marL="68580" marR="68580" marT="0" marB="0"/>
                </a:tc>
                <a:tc>
                  <a:txBody>
                    <a:bodyPr/>
                    <a:lstStyle/>
                    <a:p>
                      <a:pPr marL="457200" algn="just">
                        <a:lnSpc>
                          <a:spcPct val="115000"/>
                        </a:lnSpc>
                        <a:spcAft>
                          <a:spcPts val="0"/>
                        </a:spcAft>
                      </a:pPr>
                      <a:r>
                        <a:rPr lang="sl-SI" sz="1200" dirty="0">
                          <a:effectLst/>
                        </a:rPr>
                        <a:t>13</a:t>
                      </a:r>
                      <a:endParaRPr lang="sl-SI" sz="1100" dirty="0">
                        <a:effectLst/>
                        <a:latin typeface="Calibri"/>
                        <a:ea typeface="Calibri"/>
                        <a:cs typeface="Times New Roman"/>
                      </a:endParaRPr>
                    </a:p>
                  </a:txBody>
                  <a:tcPr marL="68580" marR="68580" marT="0" marB="0"/>
                </a:tc>
              </a:tr>
            </a:tbl>
          </a:graphicData>
        </a:graphic>
      </p:graphicFrame>
      <p:sp>
        <p:nvSpPr>
          <p:cNvPr id="5" name="Pravokotnik 4"/>
          <p:cNvSpPr/>
          <p:nvPr/>
        </p:nvSpPr>
        <p:spPr>
          <a:xfrm>
            <a:off x="467544" y="2996952"/>
            <a:ext cx="7560840" cy="3416320"/>
          </a:xfrm>
          <a:prstGeom prst="rect">
            <a:avLst/>
          </a:prstGeom>
        </p:spPr>
        <p:txBody>
          <a:bodyPr wrap="square">
            <a:spAutoFit/>
          </a:bodyPr>
          <a:lstStyle/>
          <a:p>
            <a:pPr marL="285750" indent="-285750">
              <a:buFont typeface="Arial" pitchFamily="34" charset="0"/>
              <a:buChar char="•"/>
            </a:pPr>
            <a:r>
              <a:rPr lang="sl-SI" dirty="0" smtClean="0"/>
              <a:t>Iz </a:t>
            </a:r>
            <a:r>
              <a:rPr lang="sl-SI" dirty="0"/>
              <a:t>tabele je razvidno, da anketirani v pojmovanjih učenja večinoma izpostavljajo </a:t>
            </a:r>
            <a:r>
              <a:rPr lang="sl-SI" u="sng" dirty="0"/>
              <a:t>proceduralno znanje (»vedeti kako..«)</a:t>
            </a:r>
            <a:r>
              <a:rPr lang="sl-SI" dirty="0"/>
              <a:t>. Gre za kompleksna znanja, ki zajemajo od temeljnih spretnosti do reševanja problemov. </a:t>
            </a:r>
            <a:endParaRPr lang="sl-SI" dirty="0" smtClean="0"/>
          </a:p>
          <a:p>
            <a:endParaRPr lang="sl-SI" dirty="0" smtClean="0"/>
          </a:p>
          <a:p>
            <a:pPr marL="285750" indent="-285750">
              <a:buFont typeface="Arial" pitchFamily="34" charset="0"/>
              <a:buChar char="•"/>
            </a:pPr>
            <a:r>
              <a:rPr lang="sl-SI" dirty="0" smtClean="0"/>
              <a:t>Še </a:t>
            </a:r>
            <a:r>
              <a:rPr lang="sl-SI" dirty="0"/>
              <a:t>vedno prevelik delež v anketiranih govori o deklarativnem znanju (»</a:t>
            </a:r>
            <a:r>
              <a:rPr lang="sl-SI" u="sng" dirty="0"/>
              <a:t>vedeti, da..«) </a:t>
            </a:r>
            <a:r>
              <a:rPr lang="sl-SI" dirty="0"/>
              <a:t>– znanje o podatkih, pojmih, dejstva, teorije, interpretacije…</a:t>
            </a:r>
          </a:p>
          <a:p>
            <a:r>
              <a:rPr lang="sl-SI" dirty="0"/>
              <a:t> </a:t>
            </a:r>
          </a:p>
          <a:p>
            <a:endParaRPr lang="sl-SI" dirty="0"/>
          </a:p>
          <a:p>
            <a:pPr lvl="0"/>
            <a:r>
              <a:rPr lang="sl-SI" dirty="0" smtClean="0"/>
              <a:t>        </a:t>
            </a:r>
            <a:r>
              <a:rPr lang="sl-SI" b="1" dirty="0" smtClean="0"/>
              <a:t>Omogočati </a:t>
            </a:r>
            <a:r>
              <a:rPr lang="sl-SI" b="1" dirty="0"/>
              <a:t>in spodbujati pri učencih več strateškega znanja. Sem spada tudi </a:t>
            </a:r>
            <a:r>
              <a:rPr lang="sl-SI" b="1" dirty="0" err="1">
                <a:solidFill>
                  <a:srgbClr val="0070C0"/>
                </a:solidFill>
              </a:rPr>
              <a:t>metakognitivna</a:t>
            </a:r>
            <a:r>
              <a:rPr lang="sl-SI" b="1" dirty="0">
                <a:solidFill>
                  <a:srgbClr val="0070C0"/>
                </a:solidFill>
              </a:rPr>
              <a:t> znanja, torej znanje kako sploh pridobivati </a:t>
            </a:r>
            <a:r>
              <a:rPr lang="sl-SI" b="1" dirty="0" smtClean="0">
                <a:solidFill>
                  <a:srgbClr val="0070C0"/>
                </a:solidFill>
              </a:rPr>
              <a:t>znanje</a:t>
            </a:r>
            <a:r>
              <a:rPr lang="sl-SI" b="1" dirty="0"/>
              <a:t> </a:t>
            </a:r>
            <a:r>
              <a:rPr lang="sl-SI" b="1" dirty="0" smtClean="0"/>
              <a:t>(učenje učenja).</a:t>
            </a:r>
            <a:endParaRPr lang="sl-SI" b="1" dirty="0"/>
          </a:p>
          <a:p>
            <a:r>
              <a:rPr lang="sl-SI" dirty="0"/>
              <a:t> </a:t>
            </a:r>
          </a:p>
        </p:txBody>
      </p:sp>
      <p:sp>
        <p:nvSpPr>
          <p:cNvPr id="6" name="5-kraka zvezda 5"/>
          <p:cNvSpPr/>
          <p:nvPr/>
        </p:nvSpPr>
        <p:spPr>
          <a:xfrm>
            <a:off x="485561" y="4784187"/>
            <a:ext cx="360040" cy="457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Tree>
    <p:extLst>
      <p:ext uri="{BB962C8B-B14F-4D97-AF65-F5344CB8AC3E}">
        <p14:creationId xmlns:p14="http://schemas.microsoft.com/office/powerpoint/2010/main" val="10801008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67544" y="116632"/>
            <a:ext cx="8229600" cy="1143000"/>
          </a:xfrm>
        </p:spPr>
        <p:txBody>
          <a:bodyPr/>
          <a:lstStyle/>
          <a:p>
            <a:r>
              <a:rPr lang="sl-SI" dirty="0" smtClean="0"/>
              <a:t>Pojmovanja POUČEVANJA</a:t>
            </a:r>
            <a:endParaRPr lang="sl-SI" dirty="0"/>
          </a:p>
        </p:txBody>
      </p:sp>
      <p:sp>
        <p:nvSpPr>
          <p:cNvPr id="3" name="Ograda vsebine 2"/>
          <p:cNvSpPr>
            <a:spLocks noGrp="1"/>
          </p:cNvSpPr>
          <p:nvPr>
            <p:ph idx="1"/>
          </p:nvPr>
        </p:nvSpPr>
        <p:spPr>
          <a:xfrm>
            <a:off x="395536" y="1124744"/>
            <a:ext cx="8229600" cy="5184576"/>
          </a:xfrm>
        </p:spPr>
        <p:txBody>
          <a:bodyPr>
            <a:normAutofit fontScale="92500"/>
          </a:bodyPr>
          <a:lstStyle/>
          <a:p>
            <a:r>
              <a:rPr lang="sl-SI" sz="2400" dirty="0" smtClean="0"/>
              <a:t>40 % pojmuje </a:t>
            </a:r>
            <a:r>
              <a:rPr lang="sl-SI" sz="2400" dirty="0"/>
              <a:t>poučevanje znotraj kategorije PRENAŠANJE ZNANJA, </a:t>
            </a:r>
            <a:r>
              <a:rPr lang="sl-SI" sz="2400" dirty="0" err="1"/>
              <a:t>transmisijski</a:t>
            </a:r>
            <a:r>
              <a:rPr lang="sl-SI" sz="2400" dirty="0"/>
              <a:t> model </a:t>
            </a:r>
            <a:r>
              <a:rPr lang="sl-SI" sz="2400" dirty="0" smtClean="0"/>
              <a:t>poučevanja</a:t>
            </a:r>
          </a:p>
          <a:p>
            <a:r>
              <a:rPr lang="sl-SI" sz="2400" dirty="0" smtClean="0"/>
              <a:t>40 % pojmuje </a:t>
            </a:r>
            <a:r>
              <a:rPr lang="sl-SI" sz="2400" dirty="0"/>
              <a:t>poučevanje znotraj kategorije PRIDOBIVANJA </a:t>
            </a:r>
            <a:r>
              <a:rPr lang="sl-SI" sz="2400" dirty="0" smtClean="0"/>
              <a:t>SPRETNOSTI</a:t>
            </a:r>
          </a:p>
          <a:p>
            <a:pPr marL="0" indent="0">
              <a:buNone/>
            </a:pPr>
            <a:endParaRPr lang="sl-SI" sz="2400" dirty="0" smtClean="0"/>
          </a:p>
          <a:p>
            <a:pPr marL="0" indent="0">
              <a:buNone/>
            </a:pPr>
            <a:r>
              <a:rPr lang="sl-SI" sz="2400" dirty="0"/>
              <a:t>Enako kot pri pojmovanju učenja gre pri pojmovanjih </a:t>
            </a:r>
            <a:r>
              <a:rPr lang="sl-SI" sz="2400" dirty="0" smtClean="0"/>
              <a:t>poučevanja </a:t>
            </a:r>
            <a:r>
              <a:rPr lang="sl-SI" sz="2400" dirty="0"/>
              <a:t>za OBSEG KONTROLE</a:t>
            </a:r>
            <a:r>
              <a:rPr lang="sl-SI" dirty="0"/>
              <a:t>:</a:t>
            </a:r>
          </a:p>
          <a:p>
            <a:pPr marL="2628900" lvl="6" indent="0">
              <a:buNone/>
            </a:pPr>
            <a:r>
              <a:rPr lang="sl-SI" dirty="0"/>
              <a:t>*odgovornost</a:t>
            </a:r>
          </a:p>
          <a:p>
            <a:pPr marL="2628900" lvl="6" indent="0">
              <a:buNone/>
            </a:pPr>
            <a:r>
              <a:rPr lang="sl-SI" dirty="0"/>
              <a:t>*aktivnost </a:t>
            </a:r>
            <a:r>
              <a:rPr lang="sl-SI" dirty="0" smtClean="0"/>
              <a:t>učenca</a:t>
            </a:r>
          </a:p>
          <a:p>
            <a:pPr marL="2628900" lvl="6" indent="0">
              <a:buNone/>
            </a:pPr>
            <a:endParaRPr lang="sl-SI" dirty="0"/>
          </a:p>
          <a:p>
            <a:pPr marL="2628900" lvl="6" indent="0">
              <a:buNone/>
            </a:pPr>
            <a:endParaRPr lang="sl-SI" dirty="0"/>
          </a:p>
          <a:p>
            <a:pPr marL="0" lvl="0" indent="0" algn="just">
              <a:buNone/>
            </a:pPr>
            <a:r>
              <a:rPr lang="sl-SI" dirty="0" smtClean="0"/>
              <a:t>     </a:t>
            </a:r>
            <a:r>
              <a:rPr lang="sl-SI" sz="2200" b="1" dirty="0" smtClean="0"/>
              <a:t>premik </a:t>
            </a:r>
            <a:r>
              <a:rPr lang="sl-SI" sz="2200" b="1" dirty="0"/>
              <a:t>od </a:t>
            </a:r>
            <a:r>
              <a:rPr lang="sl-SI" sz="2200" b="1" dirty="0" err="1">
                <a:solidFill>
                  <a:srgbClr val="0070C0"/>
                </a:solidFill>
              </a:rPr>
              <a:t>transmisijskega</a:t>
            </a:r>
            <a:r>
              <a:rPr lang="sl-SI" sz="2200" b="1" dirty="0"/>
              <a:t> k bolj </a:t>
            </a:r>
            <a:r>
              <a:rPr lang="sl-SI" sz="2200" b="1" dirty="0">
                <a:solidFill>
                  <a:srgbClr val="0070C0"/>
                </a:solidFill>
              </a:rPr>
              <a:t>interaktivnemu pouku</a:t>
            </a:r>
            <a:r>
              <a:rPr lang="sl-SI" sz="2200" b="1" dirty="0"/>
              <a:t>, ki vključuje drugačne metode dela ob spreminjanju medosebnih odnosov v šoli</a:t>
            </a:r>
          </a:p>
          <a:p>
            <a:endParaRPr lang="sl-SI" sz="2600" dirty="0"/>
          </a:p>
        </p:txBody>
      </p:sp>
      <p:sp>
        <p:nvSpPr>
          <p:cNvPr id="4" name="5-kraka zvezda 3"/>
          <p:cNvSpPr/>
          <p:nvPr/>
        </p:nvSpPr>
        <p:spPr>
          <a:xfrm>
            <a:off x="555286" y="4869160"/>
            <a:ext cx="216024" cy="457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Tree>
    <p:extLst>
      <p:ext uri="{BB962C8B-B14F-4D97-AF65-F5344CB8AC3E}">
        <p14:creationId xmlns:p14="http://schemas.microsoft.com/office/powerpoint/2010/main" val="2509575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4000" dirty="0" smtClean="0">
                <a:solidFill>
                  <a:srgbClr val="00B050"/>
                </a:solidFill>
              </a:rPr>
              <a:t>IDENTITETA</a:t>
            </a:r>
            <a:r>
              <a:rPr lang="sl-SI" sz="4000" dirty="0" smtClean="0"/>
              <a:t> UČITELJA</a:t>
            </a:r>
            <a:endParaRPr lang="sl-SI" sz="4000" dirty="0"/>
          </a:p>
        </p:txBody>
      </p:sp>
      <p:sp>
        <p:nvSpPr>
          <p:cNvPr id="3" name="Ograda vsebine 2"/>
          <p:cNvSpPr>
            <a:spLocks noGrp="1"/>
          </p:cNvSpPr>
          <p:nvPr>
            <p:ph idx="1"/>
          </p:nvPr>
        </p:nvSpPr>
        <p:spPr/>
        <p:txBody>
          <a:bodyPr>
            <a:normAutofit fontScale="77500" lnSpcReduction="20000"/>
          </a:bodyPr>
          <a:lstStyle/>
          <a:p>
            <a:r>
              <a:rPr lang="sl-SI" dirty="0" smtClean="0"/>
              <a:t>Poklicna  </a:t>
            </a:r>
            <a:r>
              <a:rPr lang="sl-SI" dirty="0"/>
              <a:t>identiteta učitelja se nanaša na </a:t>
            </a:r>
            <a:r>
              <a:rPr lang="sl-SI" dirty="0" smtClean="0"/>
              <a:t>najsplošnejšo </a:t>
            </a:r>
            <a:r>
              <a:rPr lang="sl-SI" dirty="0"/>
              <a:t>opredelitev lastne vloge;  je odgovor na vprašanje</a:t>
            </a:r>
            <a:r>
              <a:rPr lang="sl-SI" dirty="0">
                <a:solidFill>
                  <a:srgbClr val="0070C0"/>
                </a:solidFill>
              </a:rPr>
              <a:t>: </a:t>
            </a:r>
            <a:r>
              <a:rPr lang="sl-SI" b="1" dirty="0">
                <a:solidFill>
                  <a:srgbClr val="0070C0"/>
                </a:solidFill>
              </a:rPr>
              <a:t>»Kdo sem, kadar sem učitelj? Kakšno je moje poslanstvo na šoli?«</a:t>
            </a:r>
            <a:r>
              <a:rPr lang="sl-SI" dirty="0"/>
              <a:t> in je poleg učiteljeve avtentične osebnosti najmanj dostopna vplivanju in spreminjanju ima pa močan vpliv na učiteljevo vedenje (obnašamo se v skladu z razumevanjem svoje poklicne vloge</a:t>
            </a:r>
            <a:r>
              <a:rPr lang="sl-SI" dirty="0" smtClean="0"/>
              <a:t>).</a:t>
            </a:r>
          </a:p>
          <a:p>
            <a:pPr marL="0" indent="0">
              <a:buNone/>
            </a:pPr>
            <a:endParaRPr lang="sl-SI" dirty="0"/>
          </a:p>
          <a:p>
            <a:r>
              <a:rPr lang="sl-SI" dirty="0" smtClean="0"/>
              <a:t>Učitelj </a:t>
            </a:r>
            <a:r>
              <a:rPr lang="sl-SI" dirty="0"/>
              <a:t>v sedanjem času spreminja nekatere stare vloge in jim dodaja nove: od</a:t>
            </a:r>
            <a:r>
              <a:rPr lang="sl-SI" dirty="0">
                <a:solidFill>
                  <a:srgbClr val="0070C0"/>
                </a:solidFill>
              </a:rPr>
              <a:t> </a:t>
            </a:r>
            <a:r>
              <a:rPr lang="sl-SI" b="1" dirty="0">
                <a:solidFill>
                  <a:srgbClr val="0070C0"/>
                </a:solidFill>
              </a:rPr>
              <a:t>»posredovalca znanja« </a:t>
            </a:r>
            <a:r>
              <a:rPr lang="sl-SI" dirty="0"/>
              <a:t>postaja vse bolj »svetovalec za učenje«. Vse bolj se uveljavlja izraz </a:t>
            </a:r>
            <a:r>
              <a:rPr lang="sl-SI" b="1" dirty="0">
                <a:solidFill>
                  <a:srgbClr val="0070C0"/>
                </a:solidFill>
              </a:rPr>
              <a:t>»razmišljujoči praktik« </a:t>
            </a:r>
            <a:r>
              <a:rPr lang="sl-SI" dirty="0"/>
              <a:t>(</a:t>
            </a:r>
            <a:r>
              <a:rPr lang="sl-SI" dirty="0" err="1"/>
              <a:t>Schon</a:t>
            </a:r>
            <a:r>
              <a:rPr lang="sl-SI" dirty="0"/>
              <a:t> 1983), kjer je poučevanje pojmovano kot intelektualna aktivnost, v kateri učitelj na podlagi analize svojih izkušenj gradi nova spoznanja.</a:t>
            </a:r>
          </a:p>
          <a:p>
            <a:endParaRPr lang="sl-SI" dirty="0"/>
          </a:p>
        </p:txBody>
      </p:sp>
    </p:spTree>
    <p:extLst>
      <p:ext uri="{BB962C8B-B14F-4D97-AF65-F5344CB8AC3E}">
        <p14:creationId xmlns:p14="http://schemas.microsoft.com/office/powerpoint/2010/main" val="33498468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395536" y="-315416"/>
            <a:ext cx="8229600" cy="1228998"/>
          </a:xfrm>
        </p:spPr>
        <p:txBody>
          <a:bodyPr>
            <a:normAutofit/>
          </a:bodyPr>
          <a:lstStyle/>
          <a:p>
            <a:r>
              <a:rPr lang="sl-SI" sz="2800" dirty="0" smtClean="0"/>
              <a:t>Profesionalna identiteta učitelja DANES</a:t>
            </a:r>
            <a:endParaRPr lang="sl-SI" sz="2800" dirty="0"/>
          </a:p>
        </p:txBody>
      </p:sp>
      <p:sp>
        <p:nvSpPr>
          <p:cNvPr id="3" name="Ograda vsebine 2"/>
          <p:cNvSpPr>
            <a:spLocks noGrp="1"/>
          </p:cNvSpPr>
          <p:nvPr>
            <p:ph idx="1"/>
          </p:nvPr>
        </p:nvSpPr>
        <p:spPr>
          <a:xfrm>
            <a:off x="457200" y="620688"/>
            <a:ext cx="8229600" cy="5688632"/>
          </a:xfrm>
        </p:spPr>
        <p:txBody>
          <a:bodyPr>
            <a:normAutofit fontScale="62500" lnSpcReduction="20000"/>
          </a:bodyPr>
          <a:lstStyle/>
          <a:p>
            <a:pPr marL="0" indent="0">
              <a:buNone/>
            </a:pPr>
            <a:endParaRPr lang="sl-SI" sz="2200" u="sng" dirty="0" smtClean="0"/>
          </a:p>
          <a:p>
            <a:pPr marL="0" indent="0">
              <a:buNone/>
            </a:pPr>
            <a:endParaRPr lang="sl-SI" sz="2200" u="sng" dirty="0"/>
          </a:p>
          <a:p>
            <a:pPr marL="0" indent="0">
              <a:buNone/>
            </a:pPr>
            <a:endParaRPr lang="sl-SI" sz="2200" u="sng" dirty="0" smtClean="0"/>
          </a:p>
          <a:p>
            <a:pPr marL="0" indent="0">
              <a:buNone/>
            </a:pPr>
            <a:endParaRPr lang="sl-SI" sz="2200" u="sng" dirty="0"/>
          </a:p>
          <a:p>
            <a:pPr marL="0" indent="0">
              <a:buNone/>
            </a:pPr>
            <a:endParaRPr lang="sl-SI" sz="2200" u="sng" dirty="0" smtClean="0"/>
          </a:p>
          <a:p>
            <a:pPr marL="0" indent="0">
              <a:buNone/>
            </a:pPr>
            <a:endParaRPr lang="sl-SI" sz="2200" u="sng" dirty="0"/>
          </a:p>
          <a:p>
            <a:pPr marL="0" indent="0">
              <a:buNone/>
            </a:pPr>
            <a:endParaRPr lang="sl-SI" sz="2200" u="sng" dirty="0" smtClean="0"/>
          </a:p>
          <a:p>
            <a:pPr marL="0" indent="0">
              <a:buNone/>
            </a:pPr>
            <a:endParaRPr lang="sl-SI" sz="2200" u="sng" dirty="0"/>
          </a:p>
          <a:p>
            <a:pPr marL="0" indent="0">
              <a:buNone/>
            </a:pPr>
            <a:endParaRPr lang="sl-SI" sz="2200" u="sng" dirty="0" smtClean="0"/>
          </a:p>
          <a:p>
            <a:pPr marL="0" indent="0">
              <a:buNone/>
            </a:pPr>
            <a:endParaRPr lang="sl-SI" sz="2200" u="sng" dirty="0"/>
          </a:p>
          <a:p>
            <a:pPr marL="0" indent="0">
              <a:buNone/>
            </a:pPr>
            <a:endParaRPr lang="sl-SI" sz="2200" u="sng" dirty="0" smtClean="0"/>
          </a:p>
          <a:p>
            <a:pPr marL="0" indent="0">
              <a:buNone/>
            </a:pPr>
            <a:endParaRPr lang="sl-SI" sz="2200" u="sng" dirty="0"/>
          </a:p>
          <a:p>
            <a:pPr marL="0" indent="0">
              <a:buNone/>
            </a:pPr>
            <a:r>
              <a:rPr lang="sl-SI" sz="2200" b="1" u="sng" dirty="0" smtClean="0"/>
              <a:t>POKLICNA </a:t>
            </a:r>
            <a:r>
              <a:rPr lang="sl-SI" sz="2200" b="1" u="sng" dirty="0"/>
              <a:t>IDENTITETA UČITELJA DANES?</a:t>
            </a:r>
            <a:r>
              <a:rPr lang="sl-SI" sz="2200" b="1" dirty="0"/>
              <a:t> </a:t>
            </a:r>
            <a:endParaRPr lang="sl-SI" sz="2200" b="1" dirty="0" smtClean="0"/>
          </a:p>
          <a:p>
            <a:pPr marL="0" indent="0">
              <a:buNone/>
            </a:pPr>
            <a:r>
              <a:rPr lang="sl-SI" sz="2200" dirty="0" smtClean="0"/>
              <a:t> ZNANJE:</a:t>
            </a:r>
          </a:p>
          <a:p>
            <a:pPr marL="0" indent="0">
              <a:buNone/>
            </a:pPr>
            <a:r>
              <a:rPr lang="sl-SI" sz="2200" dirty="0" smtClean="0"/>
              <a:t> </a:t>
            </a:r>
            <a:r>
              <a:rPr lang="sl-SI" sz="2200" dirty="0"/>
              <a:t>»prenašalci </a:t>
            </a:r>
            <a:r>
              <a:rPr lang="sl-SI" sz="2200" dirty="0" smtClean="0"/>
              <a:t>znanja« le v 14 primerih; </a:t>
            </a:r>
            <a:r>
              <a:rPr lang="sl-SI" sz="1900" dirty="0" smtClean="0"/>
              <a:t>doživljanje poklicne identitete, ki jih usmerja </a:t>
            </a:r>
            <a:r>
              <a:rPr lang="sl-SI" sz="1900" dirty="0"/>
              <a:t>k višjim nivojem </a:t>
            </a:r>
            <a:r>
              <a:rPr lang="sl-SI" sz="1900" dirty="0" smtClean="0"/>
              <a:t>poučevanja </a:t>
            </a:r>
            <a:r>
              <a:rPr lang="sl-SI" sz="1900" dirty="0"/>
              <a:t>učitelj </a:t>
            </a:r>
            <a:r>
              <a:rPr lang="sl-SI" sz="1900" dirty="0" smtClean="0"/>
              <a:t>kot:</a:t>
            </a:r>
          </a:p>
          <a:p>
            <a:pPr marL="0" indent="0">
              <a:buNone/>
            </a:pPr>
            <a:r>
              <a:rPr lang="sl-SI" sz="2200" dirty="0" smtClean="0"/>
              <a:t> »</a:t>
            </a:r>
            <a:r>
              <a:rPr lang="sl-SI" sz="2200" dirty="0"/>
              <a:t>svetovalec za učenje« (11 odgovorov), </a:t>
            </a:r>
            <a:endParaRPr lang="sl-SI" sz="2200" dirty="0" smtClean="0"/>
          </a:p>
          <a:p>
            <a:pPr marL="0" indent="0">
              <a:buNone/>
            </a:pPr>
            <a:r>
              <a:rPr lang="sl-SI" sz="2200" dirty="0" smtClean="0"/>
              <a:t>IZKUŠNJE: »</a:t>
            </a:r>
            <a:r>
              <a:rPr lang="sl-SI" sz="2200" dirty="0"/>
              <a:t>razmišljujoči praktik« (14 odgovorov), </a:t>
            </a:r>
            <a:endParaRPr lang="sl-SI" sz="2200" dirty="0" smtClean="0"/>
          </a:p>
          <a:p>
            <a:pPr marL="0" indent="0">
              <a:buNone/>
            </a:pPr>
            <a:r>
              <a:rPr lang="sl-SI" sz="2200" dirty="0" smtClean="0"/>
              <a:t>ODNOSI»spodbujevalec </a:t>
            </a:r>
            <a:r>
              <a:rPr lang="sl-SI" sz="2200" dirty="0"/>
              <a:t>učenja« (21 odgovorov</a:t>
            </a:r>
            <a:r>
              <a:rPr lang="sl-SI" sz="2200" dirty="0" smtClean="0"/>
              <a:t>).</a:t>
            </a:r>
          </a:p>
          <a:p>
            <a:pPr marL="0" indent="0">
              <a:buNone/>
            </a:pPr>
            <a:r>
              <a:rPr lang="sl-SI" sz="2200" dirty="0" smtClean="0"/>
              <a:t>OSEBNI CILJI:  v 17 </a:t>
            </a:r>
            <a:r>
              <a:rPr lang="sl-SI" sz="2200" dirty="0"/>
              <a:t>primerih učitelji navajajo osebne </a:t>
            </a:r>
            <a:r>
              <a:rPr lang="sl-SI" sz="2200" dirty="0" smtClean="0"/>
              <a:t>cilje: „skrb </a:t>
            </a:r>
            <a:r>
              <a:rPr lang="sl-SI" sz="2200" dirty="0"/>
              <a:t>za osebni in profesionalni </a:t>
            </a:r>
            <a:r>
              <a:rPr lang="sl-SI" sz="2200" dirty="0" smtClean="0"/>
              <a:t>razvoj“, </a:t>
            </a:r>
            <a:r>
              <a:rPr lang="sl-SI" sz="2200" dirty="0"/>
              <a:t>potrebo po nadgrajevanju svojega strokovnega znanja...kar kaže na zavedanje po stalni strokovni in tudi osebnostni rasti </a:t>
            </a:r>
            <a:r>
              <a:rPr lang="sl-SI" sz="2200" dirty="0" err="1"/>
              <a:t>rasti</a:t>
            </a:r>
            <a:r>
              <a:rPr lang="sl-SI" sz="2200" dirty="0"/>
              <a:t> za opravljanje poklica učitelja. Hkrati pa kaže na krhkost in ranljivost učiteljeve poklicne identitete v današnjih zahtevnih </a:t>
            </a:r>
            <a:r>
              <a:rPr lang="sl-SI" sz="2200" dirty="0" smtClean="0"/>
              <a:t>razmerah.</a:t>
            </a:r>
          </a:p>
          <a:p>
            <a:pPr marL="0" indent="0">
              <a:buNone/>
            </a:pPr>
            <a:endParaRPr lang="sl-SI" sz="2200" dirty="0" smtClean="0"/>
          </a:p>
          <a:p>
            <a:pPr marL="0" indent="0">
              <a:buNone/>
            </a:pPr>
            <a:endParaRPr lang="sl-SI" sz="2300" b="1" dirty="0">
              <a:solidFill>
                <a:srgbClr val="00B0F0"/>
              </a:solidFill>
            </a:endParaRPr>
          </a:p>
          <a:p>
            <a:pPr marL="457200" lvl="1" indent="0">
              <a:buNone/>
            </a:pPr>
            <a:r>
              <a:rPr lang="sl-SI" sz="2900" b="1" dirty="0">
                <a:solidFill>
                  <a:srgbClr val="0070C0"/>
                </a:solidFill>
              </a:rPr>
              <a:t>Krepiti učiteljevo poklicno identiteto (npr. tudi usposabljanja za osebni napredek, ne samo ozko strokovno).</a:t>
            </a:r>
          </a:p>
          <a:p>
            <a:pPr marL="0" indent="0">
              <a:buNone/>
            </a:pPr>
            <a:endParaRPr lang="sl-SI" sz="2300" b="1" dirty="0"/>
          </a:p>
        </p:txBody>
      </p:sp>
      <p:graphicFrame>
        <p:nvGraphicFramePr>
          <p:cNvPr id="5" name="Tabela 4"/>
          <p:cNvGraphicFramePr>
            <a:graphicFrameLocks noGrp="1"/>
          </p:cNvGraphicFramePr>
          <p:nvPr>
            <p:extLst>
              <p:ext uri="{D42A27DB-BD31-4B8C-83A1-F6EECF244321}">
                <p14:modId xmlns:p14="http://schemas.microsoft.com/office/powerpoint/2010/main" val="921421547"/>
              </p:ext>
            </p:extLst>
          </p:nvPr>
        </p:nvGraphicFramePr>
        <p:xfrm>
          <a:off x="971600" y="836713"/>
          <a:ext cx="6648400" cy="2232246"/>
        </p:xfrm>
        <a:graphic>
          <a:graphicData uri="http://schemas.openxmlformats.org/drawingml/2006/table">
            <a:tbl>
              <a:tblPr firstRow="1" bandRow="1">
                <a:tableStyleId>{5C22544A-7EE6-4342-B048-85BDC9FD1C3A}</a:tableStyleId>
              </a:tblPr>
              <a:tblGrid>
                <a:gridCol w="5680194"/>
                <a:gridCol w="968206"/>
              </a:tblGrid>
              <a:tr h="452826">
                <a:tc>
                  <a:txBody>
                    <a:bodyPr/>
                    <a:lstStyle/>
                    <a:p>
                      <a:r>
                        <a:rPr lang="sl-SI" sz="1200" dirty="0" smtClean="0"/>
                        <a:t>Trenutni poklicni cilji </a:t>
                      </a:r>
                      <a:r>
                        <a:rPr lang="sl-SI" sz="1200" baseline="0" dirty="0" smtClean="0"/>
                        <a:t>  (doživljanje svoje  vloge)</a:t>
                      </a:r>
                      <a:endParaRPr lang="sl-SI" sz="1200" dirty="0"/>
                    </a:p>
                  </a:txBody>
                  <a:tcPr/>
                </a:tc>
                <a:tc>
                  <a:txBody>
                    <a:bodyPr/>
                    <a:lstStyle/>
                    <a:p>
                      <a:r>
                        <a:rPr lang="sl-SI" sz="900" dirty="0" smtClean="0"/>
                        <a:t>Št. odgovorov</a:t>
                      </a:r>
                      <a:endParaRPr lang="sl-SI" sz="900" dirty="0"/>
                    </a:p>
                  </a:txBody>
                  <a:tcPr/>
                </a:tc>
              </a:tr>
              <a:tr h="802746">
                <a:tc>
                  <a:txBody>
                    <a:bodyPr/>
                    <a:lstStyle/>
                    <a:p>
                      <a:r>
                        <a:rPr lang="sl-SI" sz="1200" b="1" dirty="0" smtClean="0"/>
                        <a:t>Znanje</a:t>
                      </a:r>
                    </a:p>
                    <a:p>
                      <a:r>
                        <a:rPr lang="sl-SI" sz="1200" dirty="0" smtClean="0"/>
                        <a:t>a) Posredovalec</a:t>
                      </a:r>
                      <a:r>
                        <a:rPr lang="sl-SI" sz="1200" baseline="0" dirty="0" smtClean="0"/>
                        <a:t> znanja</a:t>
                      </a:r>
                    </a:p>
                    <a:p>
                      <a:r>
                        <a:rPr lang="sl-SI" sz="1200" baseline="0" dirty="0" smtClean="0"/>
                        <a:t>b) Svetovalec za učenje</a:t>
                      </a:r>
                    </a:p>
                  </a:txBody>
                  <a:tcPr/>
                </a:tc>
                <a:tc>
                  <a:txBody>
                    <a:bodyPr/>
                    <a:lstStyle/>
                    <a:p>
                      <a:endParaRPr lang="sl-SI" sz="1200" dirty="0" smtClean="0"/>
                    </a:p>
                    <a:p>
                      <a:r>
                        <a:rPr lang="sl-SI" sz="1200" dirty="0" smtClean="0"/>
                        <a:t>14</a:t>
                      </a:r>
                    </a:p>
                    <a:p>
                      <a:r>
                        <a:rPr lang="sl-SI" sz="1200" dirty="0" smtClean="0"/>
                        <a:t>11</a:t>
                      </a:r>
                      <a:endParaRPr lang="sl-SI" sz="1200" dirty="0"/>
                    </a:p>
                  </a:txBody>
                  <a:tcPr/>
                </a:tc>
              </a:tr>
              <a:tr h="325558">
                <a:tc>
                  <a:txBody>
                    <a:bodyPr/>
                    <a:lstStyle/>
                    <a:p>
                      <a:r>
                        <a:rPr lang="sl-SI" sz="1200" b="1" dirty="0" smtClean="0"/>
                        <a:t>Izkušnje</a:t>
                      </a:r>
                      <a:r>
                        <a:rPr lang="sl-SI" sz="1200" dirty="0" smtClean="0"/>
                        <a:t> (razmišljujoči praktik)</a:t>
                      </a:r>
                      <a:endParaRPr lang="sl-SI" sz="1200" dirty="0"/>
                    </a:p>
                  </a:txBody>
                  <a:tcPr/>
                </a:tc>
                <a:tc>
                  <a:txBody>
                    <a:bodyPr/>
                    <a:lstStyle/>
                    <a:p>
                      <a:r>
                        <a:rPr lang="sl-SI" sz="1200" dirty="0" smtClean="0"/>
                        <a:t>11</a:t>
                      </a:r>
                      <a:endParaRPr lang="sl-SI" sz="1200" dirty="0"/>
                    </a:p>
                  </a:txBody>
                  <a:tcPr/>
                </a:tc>
              </a:tr>
              <a:tr h="325558">
                <a:tc>
                  <a:txBody>
                    <a:bodyPr/>
                    <a:lstStyle/>
                    <a:p>
                      <a:r>
                        <a:rPr lang="sl-SI" sz="1200" b="1" dirty="0" smtClean="0"/>
                        <a:t>Odnosi </a:t>
                      </a:r>
                      <a:r>
                        <a:rPr lang="sl-SI" sz="1200" dirty="0" smtClean="0"/>
                        <a:t>(spodbujevalec učenja)</a:t>
                      </a:r>
                      <a:endParaRPr lang="sl-SI" sz="1200" dirty="0"/>
                    </a:p>
                  </a:txBody>
                  <a:tcPr/>
                </a:tc>
                <a:tc>
                  <a:txBody>
                    <a:bodyPr/>
                    <a:lstStyle/>
                    <a:p>
                      <a:r>
                        <a:rPr lang="sl-SI" sz="1200" dirty="0" smtClean="0"/>
                        <a:t>21</a:t>
                      </a:r>
                      <a:endParaRPr lang="sl-SI" sz="1200" dirty="0"/>
                    </a:p>
                  </a:txBody>
                  <a:tcPr/>
                </a:tc>
              </a:tr>
              <a:tr h="325558">
                <a:tc>
                  <a:txBody>
                    <a:bodyPr/>
                    <a:lstStyle/>
                    <a:p>
                      <a:r>
                        <a:rPr lang="sl-SI" sz="1200" b="1" dirty="0" smtClean="0"/>
                        <a:t>Osebni cilji </a:t>
                      </a:r>
                      <a:r>
                        <a:rPr lang="sl-SI" sz="1200" dirty="0" smtClean="0"/>
                        <a:t>(skrb za osebni in profesionalni razvoj)</a:t>
                      </a:r>
                      <a:endParaRPr lang="sl-SI" sz="1200" dirty="0"/>
                    </a:p>
                  </a:txBody>
                  <a:tcPr/>
                </a:tc>
                <a:tc>
                  <a:txBody>
                    <a:bodyPr/>
                    <a:lstStyle/>
                    <a:p>
                      <a:r>
                        <a:rPr lang="sl-SI" sz="1200" dirty="0" smtClean="0"/>
                        <a:t>17</a:t>
                      </a:r>
                      <a:endParaRPr lang="sl-SI" sz="1200" dirty="0"/>
                    </a:p>
                  </a:txBody>
                  <a:tcPr/>
                </a:tc>
              </a:tr>
            </a:tbl>
          </a:graphicData>
        </a:graphic>
      </p:graphicFrame>
      <p:sp>
        <p:nvSpPr>
          <p:cNvPr id="6" name="5-kraka zvezda 5"/>
          <p:cNvSpPr/>
          <p:nvPr/>
        </p:nvSpPr>
        <p:spPr>
          <a:xfrm>
            <a:off x="323528" y="5301208"/>
            <a:ext cx="648072" cy="504056"/>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Tree>
    <p:extLst>
      <p:ext uri="{BB962C8B-B14F-4D97-AF65-F5344CB8AC3E}">
        <p14:creationId xmlns:p14="http://schemas.microsoft.com/office/powerpoint/2010/main" val="7627487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CILJ:</a:t>
            </a:r>
            <a:endParaRPr lang="sl-SI" dirty="0"/>
          </a:p>
        </p:txBody>
      </p:sp>
      <p:sp>
        <p:nvSpPr>
          <p:cNvPr id="3" name="Ograda vsebine 2"/>
          <p:cNvSpPr>
            <a:spLocks noGrp="1"/>
          </p:cNvSpPr>
          <p:nvPr>
            <p:ph idx="1"/>
          </p:nvPr>
        </p:nvSpPr>
        <p:spPr/>
        <p:txBody>
          <a:bodyPr>
            <a:normAutofit lnSpcReduction="10000"/>
          </a:bodyPr>
          <a:lstStyle/>
          <a:p>
            <a:r>
              <a:rPr lang="sl-SI" dirty="0" smtClean="0">
                <a:solidFill>
                  <a:srgbClr val="C00000"/>
                </a:solidFill>
              </a:rPr>
              <a:t>POSNETEK STANJA na področju PR</a:t>
            </a:r>
          </a:p>
          <a:p>
            <a:pPr marL="0" indent="0">
              <a:buNone/>
            </a:pPr>
            <a:endParaRPr lang="sl-SI" dirty="0" smtClean="0">
              <a:solidFill>
                <a:srgbClr val="C00000"/>
              </a:solidFill>
            </a:endParaRPr>
          </a:p>
          <a:p>
            <a:pPr marL="0" indent="0">
              <a:buNone/>
            </a:pPr>
            <a:endParaRPr lang="sl-SI" dirty="0"/>
          </a:p>
          <a:p>
            <a:pPr marL="0" indent="0">
              <a:buNone/>
            </a:pPr>
            <a:endParaRPr lang="sl-SI" dirty="0" smtClean="0"/>
          </a:p>
          <a:p>
            <a:pPr marL="0" indent="0">
              <a:buNone/>
            </a:pPr>
            <a:r>
              <a:rPr lang="sl-SI" dirty="0" smtClean="0"/>
              <a:t>              Kako učitelji doživljajo lastno vlogo?</a:t>
            </a:r>
          </a:p>
          <a:p>
            <a:pPr marL="0" indent="0">
              <a:buNone/>
            </a:pPr>
            <a:endParaRPr lang="sl-SI" dirty="0"/>
          </a:p>
          <a:p>
            <a:pPr marL="0" indent="0">
              <a:buNone/>
            </a:pPr>
            <a:endParaRPr lang="sl-SI" dirty="0" smtClean="0"/>
          </a:p>
          <a:p>
            <a:pPr marL="0" indent="0">
              <a:buNone/>
            </a:pPr>
            <a:r>
              <a:rPr lang="sl-SI" dirty="0"/>
              <a:t> </a:t>
            </a:r>
            <a:r>
              <a:rPr lang="sl-SI" dirty="0" smtClean="0"/>
              <a:t>               </a:t>
            </a:r>
            <a:r>
              <a:rPr lang="sl-SI" dirty="0" smtClean="0">
                <a:solidFill>
                  <a:srgbClr val="00B050"/>
                </a:solidFill>
              </a:rPr>
              <a:t>NABOR UKREPOV za spodbujanje PR</a:t>
            </a:r>
            <a:endParaRPr lang="sl-SI" dirty="0">
              <a:solidFill>
                <a:srgbClr val="00B050"/>
              </a:solidFill>
            </a:endParaRPr>
          </a:p>
        </p:txBody>
      </p:sp>
      <p:sp>
        <p:nvSpPr>
          <p:cNvPr id="4" name="Puščica dol 3"/>
          <p:cNvSpPr/>
          <p:nvPr/>
        </p:nvSpPr>
        <p:spPr>
          <a:xfrm>
            <a:off x="2915816" y="2204864"/>
            <a:ext cx="72008" cy="129614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5" name="Puščica dol 4"/>
          <p:cNvSpPr/>
          <p:nvPr/>
        </p:nvSpPr>
        <p:spPr>
          <a:xfrm>
            <a:off x="2987824" y="4509120"/>
            <a:ext cx="45719" cy="7200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Tree>
    <p:extLst>
      <p:ext uri="{BB962C8B-B14F-4D97-AF65-F5344CB8AC3E}">
        <p14:creationId xmlns:p14="http://schemas.microsoft.com/office/powerpoint/2010/main" val="73782976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188640"/>
            <a:ext cx="8229600" cy="864096"/>
          </a:xfrm>
        </p:spPr>
        <p:txBody>
          <a:bodyPr>
            <a:normAutofit/>
          </a:bodyPr>
          <a:lstStyle/>
          <a:p>
            <a:r>
              <a:rPr lang="sl-SI" sz="2800" dirty="0"/>
              <a:t>Profesionalna identiteta učitelja </a:t>
            </a:r>
            <a:r>
              <a:rPr lang="sl-SI" sz="2800" dirty="0" smtClean="0"/>
              <a:t>V PRIHODNOSTI</a:t>
            </a:r>
            <a:endParaRPr lang="sl-SI" sz="2800" dirty="0"/>
          </a:p>
        </p:txBody>
      </p:sp>
      <p:sp>
        <p:nvSpPr>
          <p:cNvPr id="3" name="Ograda vsebine 2"/>
          <p:cNvSpPr>
            <a:spLocks noGrp="1"/>
          </p:cNvSpPr>
          <p:nvPr>
            <p:ph idx="1"/>
          </p:nvPr>
        </p:nvSpPr>
        <p:spPr>
          <a:xfrm>
            <a:off x="457200" y="1772816"/>
            <a:ext cx="8229600" cy="4824536"/>
          </a:xfrm>
        </p:spPr>
        <p:txBody>
          <a:bodyPr>
            <a:normAutofit fontScale="25000" lnSpcReduction="20000"/>
          </a:bodyPr>
          <a:lstStyle/>
          <a:p>
            <a:pPr marL="0" indent="0">
              <a:buNone/>
            </a:pPr>
            <a:endParaRPr lang="sl-SI" sz="2200" b="1" u="sng" dirty="0" smtClean="0"/>
          </a:p>
          <a:p>
            <a:pPr marL="0" indent="0">
              <a:buNone/>
            </a:pPr>
            <a:endParaRPr lang="sl-SI" sz="2200" b="1" u="sng" dirty="0"/>
          </a:p>
          <a:p>
            <a:pPr marL="0" indent="0">
              <a:buNone/>
            </a:pPr>
            <a:endParaRPr lang="sl-SI" sz="2200" b="1" u="sng" dirty="0" smtClean="0"/>
          </a:p>
          <a:p>
            <a:pPr marL="0" indent="0">
              <a:buNone/>
            </a:pPr>
            <a:endParaRPr lang="sl-SI" sz="2200" b="1" u="sng" dirty="0"/>
          </a:p>
          <a:p>
            <a:pPr marL="0" indent="0">
              <a:buNone/>
            </a:pPr>
            <a:endParaRPr lang="sl-SI" sz="2200" b="1" u="sng" dirty="0" smtClean="0"/>
          </a:p>
          <a:p>
            <a:pPr marL="0" indent="0">
              <a:buNone/>
            </a:pPr>
            <a:endParaRPr lang="sl-SI" sz="2200" b="1" u="sng" dirty="0"/>
          </a:p>
          <a:p>
            <a:pPr marL="0" indent="0">
              <a:buNone/>
            </a:pPr>
            <a:endParaRPr lang="sl-SI" sz="2200" b="1" u="sng" dirty="0" smtClean="0"/>
          </a:p>
          <a:p>
            <a:pPr marL="0" indent="0">
              <a:buNone/>
            </a:pPr>
            <a:endParaRPr lang="sl-SI" sz="2200" b="1" u="sng" dirty="0" smtClean="0"/>
          </a:p>
          <a:p>
            <a:pPr marL="0" indent="0">
              <a:buNone/>
            </a:pPr>
            <a:endParaRPr lang="sl-SI" sz="2200" b="1" u="sng" dirty="0"/>
          </a:p>
          <a:p>
            <a:pPr marL="0" indent="0">
              <a:buNone/>
            </a:pPr>
            <a:endParaRPr lang="sl-SI" sz="2200" b="1" u="sng" dirty="0" smtClean="0"/>
          </a:p>
          <a:p>
            <a:pPr marL="0" indent="0">
              <a:buNone/>
            </a:pPr>
            <a:endParaRPr lang="sl-SI" sz="2200" b="1" u="sng" dirty="0"/>
          </a:p>
          <a:p>
            <a:pPr marL="0" indent="0">
              <a:buNone/>
            </a:pPr>
            <a:r>
              <a:rPr lang="sl-SI" sz="5600" b="1" u="sng" dirty="0" smtClean="0"/>
              <a:t>POKLICNA </a:t>
            </a:r>
            <a:r>
              <a:rPr lang="sl-SI" sz="5600" b="1" u="sng" dirty="0"/>
              <a:t>IDENTITETA UČITELJA </a:t>
            </a:r>
            <a:r>
              <a:rPr lang="sl-SI" sz="5600" b="1" u="sng" dirty="0" smtClean="0"/>
              <a:t>V PERSPEKTIVI?</a:t>
            </a:r>
            <a:r>
              <a:rPr lang="sl-SI" sz="5600" b="1" dirty="0" smtClean="0"/>
              <a:t> </a:t>
            </a:r>
          </a:p>
          <a:p>
            <a:pPr marL="0" indent="0">
              <a:buNone/>
            </a:pPr>
            <a:r>
              <a:rPr lang="sl-SI" sz="5600" b="1" dirty="0" smtClean="0"/>
              <a:t>Pomembno manj odgovorov v kategoriji ZNANJE!</a:t>
            </a:r>
            <a:endParaRPr lang="sl-SI" sz="5600" b="1" dirty="0"/>
          </a:p>
          <a:p>
            <a:pPr marL="0" indent="0">
              <a:buNone/>
            </a:pPr>
            <a:r>
              <a:rPr lang="sl-SI" sz="5600" dirty="0" smtClean="0"/>
              <a:t>ZNANJE: »prenašalci </a:t>
            </a:r>
            <a:r>
              <a:rPr lang="sl-SI" sz="5600" dirty="0"/>
              <a:t>znanja« le v 2</a:t>
            </a:r>
            <a:r>
              <a:rPr lang="sl-SI" sz="5600" dirty="0" smtClean="0"/>
              <a:t> </a:t>
            </a:r>
            <a:r>
              <a:rPr lang="sl-SI" sz="5600" dirty="0"/>
              <a:t>primerih; </a:t>
            </a:r>
            <a:r>
              <a:rPr lang="sl-SI" sz="5600" dirty="0" smtClean="0"/>
              <a:t> »</a:t>
            </a:r>
            <a:r>
              <a:rPr lang="sl-SI" sz="5600" dirty="0"/>
              <a:t>svetovalec za učenje« </a:t>
            </a:r>
            <a:r>
              <a:rPr lang="sl-SI" sz="5600" dirty="0" smtClean="0"/>
              <a:t>(</a:t>
            </a:r>
            <a:r>
              <a:rPr lang="sl-SI" sz="5600" dirty="0"/>
              <a:t>9</a:t>
            </a:r>
            <a:r>
              <a:rPr lang="sl-SI" sz="5600" dirty="0" smtClean="0"/>
              <a:t> </a:t>
            </a:r>
            <a:r>
              <a:rPr lang="sl-SI" sz="5600" dirty="0"/>
              <a:t>odgovorov), </a:t>
            </a:r>
          </a:p>
          <a:p>
            <a:pPr marL="0" indent="0">
              <a:buNone/>
            </a:pPr>
            <a:r>
              <a:rPr lang="sl-SI" sz="5600" dirty="0"/>
              <a:t>IZKUŠNJE: »razmišljujoči praktik« (</a:t>
            </a:r>
            <a:r>
              <a:rPr lang="sl-SI" sz="5600" dirty="0" smtClean="0"/>
              <a:t>10 </a:t>
            </a:r>
            <a:r>
              <a:rPr lang="sl-SI" sz="5600" dirty="0"/>
              <a:t>odgovorov), </a:t>
            </a:r>
          </a:p>
          <a:p>
            <a:pPr marL="0" indent="0">
              <a:buNone/>
            </a:pPr>
            <a:r>
              <a:rPr lang="sl-SI" sz="5600" dirty="0" smtClean="0"/>
              <a:t>ODNOSI: »</a:t>
            </a:r>
            <a:r>
              <a:rPr lang="sl-SI" sz="5600" dirty="0"/>
              <a:t>spodbujevalec učenja« </a:t>
            </a:r>
            <a:r>
              <a:rPr lang="sl-SI" sz="5600" dirty="0" smtClean="0"/>
              <a:t>(15 </a:t>
            </a:r>
            <a:r>
              <a:rPr lang="sl-SI" sz="5600" dirty="0"/>
              <a:t>odgovorov</a:t>
            </a:r>
            <a:r>
              <a:rPr lang="sl-SI" sz="5600" dirty="0" smtClean="0"/>
              <a:t>)-  </a:t>
            </a:r>
            <a:r>
              <a:rPr lang="sl-SI" sz="4400" dirty="0"/>
              <a:t>odnos s sodelavci (*dobri odnosi s sodelavci) , učenci (*učencem mentor, ne učitelj, *med učenci, ki mi zaupajo in jih znam motivirati, odnos pa prijeten in sproščen, *pomemben je odnos, spoštovanje, vedenje...), odnos do dela (*da bom z veseljem hodila v službo, *še vedno zagnan, *da bom še naprej z veseljem učila in se učila,  *da bom uspešna in spoštovana...) pomembnejši od samega posredovanja znanja.</a:t>
            </a:r>
          </a:p>
          <a:p>
            <a:pPr marL="0" indent="0">
              <a:buNone/>
            </a:pPr>
            <a:r>
              <a:rPr lang="sl-SI" sz="5600" dirty="0" smtClean="0"/>
              <a:t>OSEBNI CILJI: (26 odgovorov) odgovori </a:t>
            </a:r>
            <a:r>
              <a:rPr lang="sl-SI" sz="5600" dirty="0"/>
              <a:t>učiteljev </a:t>
            </a:r>
            <a:r>
              <a:rPr lang="sl-SI" sz="5600" dirty="0" smtClean="0"/>
              <a:t>kažejo vse </a:t>
            </a:r>
            <a:r>
              <a:rPr lang="sl-SI" sz="5600" dirty="0"/>
              <a:t>značilnosti zrelega </a:t>
            </a:r>
            <a:r>
              <a:rPr lang="sl-SI" sz="5600" dirty="0" smtClean="0"/>
              <a:t>kolektiva  </a:t>
            </a:r>
            <a:r>
              <a:rPr lang="sl-SI" sz="4400" dirty="0" smtClean="0"/>
              <a:t>( </a:t>
            </a:r>
            <a:r>
              <a:rPr lang="sl-SI" sz="4400" dirty="0"/>
              <a:t>9 učiteljev izraža svojo poklicno identiteto kot »skoraj upokojenega ali upokojenega učitelja«. Precej odgovorov kaže na fazo </a:t>
            </a:r>
            <a:r>
              <a:rPr lang="sl-SI" sz="4400" dirty="0" err="1"/>
              <a:t>konzervativizma</a:t>
            </a:r>
            <a:r>
              <a:rPr lang="sl-SI" sz="4400" dirty="0"/>
              <a:t> (4). Skoraj enako število učiteljev izraža skrb oz. strah pred izgubo službe, stalne zaposlitve (5). </a:t>
            </a:r>
            <a:endParaRPr lang="sl-SI" sz="4400" dirty="0" smtClean="0"/>
          </a:p>
          <a:p>
            <a:pPr marL="0" indent="0">
              <a:buNone/>
            </a:pPr>
            <a:r>
              <a:rPr lang="sl-SI" sz="4400" dirty="0" smtClean="0"/>
              <a:t>Le </a:t>
            </a:r>
            <a:r>
              <a:rPr lang="sl-SI" sz="4400" dirty="0"/>
              <a:t>7 učiteljev v odgovorih izraža, da svojo bodočo poklicno identiteto vidi kot učitelja, polnega energije, suverenega, z jasnimi cilji, odprtega za nova </a:t>
            </a:r>
            <a:r>
              <a:rPr lang="sl-SI" sz="4400" dirty="0" smtClean="0"/>
              <a:t>znanja).</a:t>
            </a:r>
            <a:endParaRPr lang="sl-SI" sz="4400" dirty="0"/>
          </a:p>
          <a:p>
            <a:pPr marL="0" indent="0">
              <a:buNone/>
            </a:pPr>
            <a:endParaRPr lang="sl-SI" sz="5600" dirty="0"/>
          </a:p>
          <a:p>
            <a:pPr marL="0" indent="0">
              <a:buNone/>
            </a:pPr>
            <a:r>
              <a:rPr lang="sl-SI" sz="5600" b="1" dirty="0">
                <a:solidFill>
                  <a:srgbClr val="00B0F0"/>
                </a:solidFill>
              </a:rPr>
              <a:t> </a:t>
            </a:r>
            <a:r>
              <a:rPr lang="sl-SI" sz="5600" b="1" dirty="0" smtClean="0">
                <a:solidFill>
                  <a:srgbClr val="00B0F0"/>
                </a:solidFill>
              </a:rPr>
              <a:t>             </a:t>
            </a:r>
          </a:p>
          <a:p>
            <a:pPr marL="0" indent="0">
              <a:buNone/>
            </a:pPr>
            <a:r>
              <a:rPr lang="sl-SI" sz="5600" b="1" dirty="0">
                <a:solidFill>
                  <a:srgbClr val="00B0F0"/>
                </a:solidFill>
              </a:rPr>
              <a:t> </a:t>
            </a:r>
            <a:r>
              <a:rPr lang="sl-SI" sz="5600" b="1" dirty="0" smtClean="0">
                <a:solidFill>
                  <a:srgbClr val="00B0F0"/>
                </a:solidFill>
              </a:rPr>
              <a:t>                      </a:t>
            </a:r>
            <a:r>
              <a:rPr lang="sl-SI" sz="5600" b="1" dirty="0" smtClean="0">
                <a:solidFill>
                  <a:srgbClr val="0070C0"/>
                </a:solidFill>
              </a:rPr>
              <a:t>Kot kolektiv se moramo:</a:t>
            </a:r>
          </a:p>
          <a:p>
            <a:pPr marL="0" indent="0">
              <a:buNone/>
            </a:pPr>
            <a:r>
              <a:rPr lang="sl-SI" sz="5600" b="1" dirty="0">
                <a:solidFill>
                  <a:srgbClr val="0070C0"/>
                </a:solidFill>
              </a:rPr>
              <a:t> </a:t>
            </a:r>
            <a:r>
              <a:rPr lang="sl-SI" sz="5600" b="1" dirty="0" smtClean="0">
                <a:solidFill>
                  <a:srgbClr val="0070C0"/>
                </a:solidFill>
              </a:rPr>
              <a:t>    1. soočiti z doživljanjem svoje poklicne identitete (vloge),</a:t>
            </a:r>
          </a:p>
          <a:p>
            <a:pPr marL="0" indent="0">
              <a:buNone/>
            </a:pPr>
            <a:r>
              <a:rPr lang="sl-SI" sz="5600" b="1" dirty="0">
                <a:solidFill>
                  <a:srgbClr val="0070C0"/>
                </a:solidFill>
              </a:rPr>
              <a:t> </a:t>
            </a:r>
            <a:r>
              <a:rPr lang="sl-SI" sz="5600" b="1" dirty="0" smtClean="0">
                <a:solidFill>
                  <a:srgbClr val="0070C0"/>
                </a:solidFill>
              </a:rPr>
              <a:t>    2. najti načine, kako se kot učitelji okrepiti tudi na osebnem nivoju,</a:t>
            </a:r>
          </a:p>
          <a:p>
            <a:pPr marL="0" indent="0">
              <a:buNone/>
            </a:pPr>
            <a:r>
              <a:rPr lang="sl-SI" sz="5600" b="1" dirty="0">
                <a:solidFill>
                  <a:srgbClr val="0070C0"/>
                </a:solidFill>
              </a:rPr>
              <a:t> </a:t>
            </a:r>
            <a:r>
              <a:rPr lang="sl-SI" sz="5600" b="1" dirty="0" smtClean="0">
                <a:solidFill>
                  <a:srgbClr val="0070C0"/>
                </a:solidFill>
              </a:rPr>
              <a:t>    3. naučiti se sodelovati in se medsebojno podpirati.</a:t>
            </a:r>
            <a:endParaRPr lang="sl-SI" sz="5600" b="1" dirty="0">
              <a:solidFill>
                <a:srgbClr val="0070C0"/>
              </a:solidFill>
            </a:endParaRPr>
          </a:p>
          <a:p>
            <a:pPr marL="457200" lvl="1" indent="0">
              <a:buNone/>
            </a:pPr>
            <a:endParaRPr lang="sl-SI" dirty="0"/>
          </a:p>
        </p:txBody>
      </p:sp>
      <p:graphicFrame>
        <p:nvGraphicFramePr>
          <p:cNvPr id="4" name="Tabela 3"/>
          <p:cNvGraphicFramePr>
            <a:graphicFrameLocks noGrp="1"/>
          </p:cNvGraphicFramePr>
          <p:nvPr>
            <p:extLst>
              <p:ext uri="{D42A27DB-BD31-4B8C-83A1-F6EECF244321}">
                <p14:modId xmlns:p14="http://schemas.microsoft.com/office/powerpoint/2010/main" val="1850372757"/>
              </p:ext>
            </p:extLst>
          </p:nvPr>
        </p:nvGraphicFramePr>
        <p:xfrm>
          <a:off x="1259632" y="980728"/>
          <a:ext cx="6120680" cy="1737360"/>
        </p:xfrm>
        <a:graphic>
          <a:graphicData uri="http://schemas.openxmlformats.org/drawingml/2006/table">
            <a:tbl>
              <a:tblPr firstRow="1" bandRow="1">
                <a:tableStyleId>{5C22544A-7EE6-4342-B048-85BDC9FD1C3A}</a:tableStyleId>
              </a:tblPr>
              <a:tblGrid>
                <a:gridCol w="5256584"/>
                <a:gridCol w="864096"/>
              </a:tblGrid>
              <a:tr h="250133">
                <a:tc>
                  <a:txBody>
                    <a:bodyPr/>
                    <a:lstStyle/>
                    <a:p>
                      <a:r>
                        <a:rPr lang="sl-SI" sz="1200" dirty="0" smtClean="0"/>
                        <a:t>Poklicni</a:t>
                      </a:r>
                      <a:r>
                        <a:rPr lang="sl-SI" sz="1200" baseline="0" dirty="0" smtClean="0"/>
                        <a:t> cilji v  perspektivi</a:t>
                      </a:r>
                      <a:endParaRPr lang="sl-SI" sz="1200" dirty="0"/>
                    </a:p>
                  </a:txBody>
                  <a:tcPr/>
                </a:tc>
                <a:tc>
                  <a:txBody>
                    <a:bodyPr/>
                    <a:lstStyle/>
                    <a:p>
                      <a:r>
                        <a:rPr lang="sl-SI" sz="900" dirty="0" smtClean="0"/>
                        <a:t>Št. odgovorov</a:t>
                      </a:r>
                      <a:endParaRPr lang="sl-SI" sz="900" dirty="0"/>
                    </a:p>
                  </a:txBody>
                  <a:tcPr/>
                </a:tc>
              </a:tr>
              <a:tr h="583644">
                <a:tc>
                  <a:txBody>
                    <a:bodyPr/>
                    <a:lstStyle/>
                    <a:p>
                      <a:r>
                        <a:rPr lang="sl-SI" sz="1200" b="1" dirty="0" smtClean="0"/>
                        <a:t>Znanje</a:t>
                      </a:r>
                    </a:p>
                    <a:p>
                      <a:r>
                        <a:rPr lang="sl-SI" sz="1200" dirty="0" smtClean="0"/>
                        <a:t>a) Posredovalec</a:t>
                      </a:r>
                      <a:r>
                        <a:rPr lang="sl-SI" sz="1200" baseline="0" dirty="0" smtClean="0"/>
                        <a:t> znanja</a:t>
                      </a:r>
                    </a:p>
                    <a:p>
                      <a:r>
                        <a:rPr lang="sl-SI" sz="1200" baseline="0" dirty="0" smtClean="0"/>
                        <a:t>b) Svetovalec za učenje</a:t>
                      </a:r>
                    </a:p>
                  </a:txBody>
                  <a:tcPr/>
                </a:tc>
                <a:tc>
                  <a:txBody>
                    <a:bodyPr/>
                    <a:lstStyle/>
                    <a:p>
                      <a:endParaRPr lang="sl-SI" sz="1200" dirty="0" smtClean="0"/>
                    </a:p>
                    <a:p>
                      <a:r>
                        <a:rPr lang="sl-SI" sz="1200" baseline="0" dirty="0" smtClean="0"/>
                        <a:t> 2</a:t>
                      </a:r>
                      <a:endParaRPr lang="sl-SI" sz="1200" dirty="0" smtClean="0"/>
                    </a:p>
                    <a:p>
                      <a:r>
                        <a:rPr lang="sl-SI" sz="1200" baseline="0" dirty="0" smtClean="0"/>
                        <a:t> 9</a:t>
                      </a:r>
                      <a:endParaRPr lang="sl-SI" sz="1200" dirty="0"/>
                    </a:p>
                  </a:txBody>
                  <a:tcPr/>
                </a:tc>
              </a:tr>
              <a:tr h="250133">
                <a:tc>
                  <a:txBody>
                    <a:bodyPr/>
                    <a:lstStyle/>
                    <a:p>
                      <a:r>
                        <a:rPr lang="sl-SI" sz="1200" b="1" dirty="0" smtClean="0"/>
                        <a:t>Izkušnje</a:t>
                      </a:r>
                      <a:r>
                        <a:rPr lang="sl-SI" sz="1200" dirty="0" smtClean="0"/>
                        <a:t> (razmišljujoči praktik)</a:t>
                      </a:r>
                      <a:endParaRPr lang="sl-SI" sz="1200" dirty="0"/>
                    </a:p>
                  </a:txBody>
                  <a:tcPr/>
                </a:tc>
                <a:tc>
                  <a:txBody>
                    <a:bodyPr/>
                    <a:lstStyle/>
                    <a:p>
                      <a:r>
                        <a:rPr lang="sl-SI" sz="1200" dirty="0" smtClean="0"/>
                        <a:t>10</a:t>
                      </a:r>
                      <a:endParaRPr lang="sl-SI" sz="1200" dirty="0"/>
                    </a:p>
                  </a:txBody>
                  <a:tcPr/>
                </a:tc>
              </a:tr>
              <a:tr h="250133">
                <a:tc>
                  <a:txBody>
                    <a:bodyPr/>
                    <a:lstStyle/>
                    <a:p>
                      <a:r>
                        <a:rPr lang="sl-SI" sz="1200" b="1" dirty="0" smtClean="0"/>
                        <a:t>Odnosi </a:t>
                      </a:r>
                      <a:r>
                        <a:rPr lang="sl-SI" sz="1200" dirty="0" smtClean="0"/>
                        <a:t>(spodbujevalec učenja)</a:t>
                      </a:r>
                      <a:endParaRPr lang="sl-SI" sz="1200" dirty="0"/>
                    </a:p>
                  </a:txBody>
                  <a:tcPr/>
                </a:tc>
                <a:tc>
                  <a:txBody>
                    <a:bodyPr/>
                    <a:lstStyle/>
                    <a:p>
                      <a:r>
                        <a:rPr lang="sl-SI" sz="1200" dirty="0" smtClean="0"/>
                        <a:t>15</a:t>
                      </a:r>
                      <a:endParaRPr lang="sl-SI" sz="1200" dirty="0"/>
                    </a:p>
                  </a:txBody>
                  <a:tcPr/>
                </a:tc>
              </a:tr>
              <a:tr h="250133">
                <a:tc>
                  <a:txBody>
                    <a:bodyPr/>
                    <a:lstStyle/>
                    <a:p>
                      <a:r>
                        <a:rPr lang="sl-SI" sz="1200" b="1" dirty="0" smtClean="0"/>
                        <a:t>Osebni cilji </a:t>
                      </a:r>
                      <a:r>
                        <a:rPr lang="sl-SI" sz="1200" dirty="0" smtClean="0"/>
                        <a:t>(skrb za osebni in profesionalni razvoj)</a:t>
                      </a:r>
                      <a:endParaRPr lang="sl-SI" sz="1200" dirty="0"/>
                    </a:p>
                  </a:txBody>
                  <a:tcPr/>
                </a:tc>
                <a:tc>
                  <a:txBody>
                    <a:bodyPr/>
                    <a:lstStyle/>
                    <a:p>
                      <a:r>
                        <a:rPr lang="sl-SI" sz="1200" dirty="0" smtClean="0"/>
                        <a:t>26</a:t>
                      </a:r>
                      <a:endParaRPr lang="sl-SI" sz="1200" dirty="0"/>
                    </a:p>
                  </a:txBody>
                  <a:tcPr/>
                </a:tc>
              </a:tr>
            </a:tbl>
          </a:graphicData>
        </a:graphic>
      </p:graphicFrame>
      <p:sp>
        <p:nvSpPr>
          <p:cNvPr id="5" name="5-kraka zvezda 4"/>
          <p:cNvSpPr/>
          <p:nvPr/>
        </p:nvSpPr>
        <p:spPr>
          <a:xfrm>
            <a:off x="683568" y="5157192"/>
            <a:ext cx="648072" cy="576064"/>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Tree>
    <p:extLst>
      <p:ext uri="{BB962C8B-B14F-4D97-AF65-F5344CB8AC3E}">
        <p14:creationId xmlns:p14="http://schemas.microsoft.com/office/powerpoint/2010/main" val="290581711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116632"/>
            <a:ext cx="8229600" cy="720080"/>
          </a:xfrm>
        </p:spPr>
        <p:txBody>
          <a:bodyPr>
            <a:normAutofit/>
          </a:bodyPr>
          <a:lstStyle/>
          <a:p>
            <a:r>
              <a:rPr lang="sl-SI" sz="4000" dirty="0" smtClean="0">
                <a:solidFill>
                  <a:srgbClr val="00B050"/>
                </a:solidFill>
              </a:rPr>
              <a:t>KOMPETENCE</a:t>
            </a:r>
            <a:endParaRPr lang="sl-SI" sz="4000" dirty="0">
              <a:solidFill>
                <a:srgbClr val="00B050"/>
              </a:solidFill>
            </a:endParaRPr>
          </a:p>
        </p:txBody>
      </p:sp>
      <p:sp>
        <p:nvSpPr>
          <p:cNvPr id="3" name="Ograda vsebine 2"/>
          <p:cNvSpPr>
            <a:spLocks noGrp="1"/>
          </p:cNvSpPr>
          <p:nvPr>
            <p:ph idx="1"/>
          </p:nvPr>
        </p:nvSpPr>
        <p:spPr>
          <a:xfrm>
            <a:off x="467544" y="764704"/>
            <a:ext cx="8229600" cy="6048672"/>
          </a:xfrm>
        </p:spPr>
        <p:txBody>
          <a:bodyPr>
            <a:normAutofit fontScale="47500" lnSpcReduction="20000"/>
          </a:bodyPr>
          <a:lstStyle/>
          <a:p>
            <a:pPr marL="0" indent="0">
              <a:buNone/>
            </a:pPr>
            <a:r>
              <a:rPr lang="sl-SI" sz="3400" b="1" i="1" dirty="0" smtClean="0"/>
              <a:t>Kompetence so </a:t>
            </a:r>
            <a:r>
              <a:rPr lang="sl-SI" sz="3400" b="1" i="1" dirty="0">
                <a:solidFill>
                  <a:schemeClr val="accent1"/>
                </a:solidFill>
              </a:rPr>
              <a:t>»splošne sposobnosti delovanja, ki temeljijo na znanju, izkušnjah, vrednotah in dispozicijah, ki jih je posameznik razvil ob vključevanju v izobraževalne prakse</a:t>
            </a:r>
            <a:r>
              <a:rPr lang="sl-SI" sz="3400" b="1" i="1" dirty="0" smtClean="0">
                <a:solidFill>
                  <a:schemeClr val="accent1"/>
                </a:solidFill>
              </a:rPr>
              <a:t>.«</a:t>
            </a:r>
          </a:p>
          <a:p>
            <a:pPr marL="0" indent="0">
              <a:buNone/>
            </a:pPr>
            <a:endParaRPr lang="sl-SI" sz="2900" b="1" i="1" dirty="0" smtClean="0">
              <a:solidFill>
                <a:schemeClr val="accent1"/>
              </a:solidFill>
            </a:endParaRPr>
          </a:p>
          <a:p>
            <a:pPr marL="0" indent="0">
              <a:buNone/>
            </a:pPr>
            <a:r>
              <a:rPr lang="sl-SI" sz="2900" b="1" i="1" dirty="0" smtClean="0"/>
              <a:t> Učiteljeva </a:t>
            </a:r>
            <a:r>
              <a:rPr lang="sl-SI" sz="2900" b="1" i="1" dirty="0"/>
              <a:t>kompetentnost </a:t>
            </a:r>
            <a:r>
              <a:rPr lang="sl-SI" sz="2900" i="1" dirty="0"/>
              <a:t>pa </a:t>
            </a:r>
            <a:r>
              <a:rPr lang="sl-SI" sz="2900" i="1" dirty="0" smtClean="0"/>
              <a:t>je  </a:t>
            </a:r>
            <a:r>
              <a:rPr lang="sl-SI" sz="2900" b="1" i="1" dirty="0"/>
              <a:t>»sposobnost učinkovitega delovanja v številnih situacijah, ki sicer temelji na</a:t>
            </a:r>
            <a:r>
              <a:rPr lang="sl-SI" sz="2900" i="1" dirty="0"/>
              <a:t> </a:t>
            </a:r>
            <a:r>
              <a:rPr lang="sl-SI" sz="2900" b="1" i="1" dirty="0"/>
              <a:t>pridobljenem znanju, vendar ni omejeno s tem znanjem</a:t>
            </a:r>
            <a:r>
              <a:rPr lang="sl-SI" sz="2900" i="1" dirty="0" smtClean="0"/>
              <a:t>« (</a:t>
            </a:r>
            <a:r>
              <a:rPr lang="sl-SI" sz="2900" i="1" dirty="0" err="1" smtClean="0"/>
              <a:t>Euriydice</a:t>
            </a:r>
            <a:r>
              <a:rPr lang="sl-SI" sz="2900" i="1" dirty="0" smtClean="0"/>
              <a:t>, </a:t>
            </a:r>
            <a:r>
              <a:rPr lang="sl-SI" sz="2900" i="1" dirty="0" err="1" smtClean="0"/>
              <a:t>Key</a:t>
            </a:r>
            <a:r>
              <a:rPr lang="sl-SI" sz="2900" i="1" dirty="0" smtClean="0"/>
              <a:t> </a:t>
            </a:r>
            <a:r>
              <a:rPr lang="sl-SI" sz="2900" i="1" dirty="0" err="1" smtClean="0"/>
              <a:t>competences</a:t>
            </a:r>
            <a:r>
              <a:rPr lang="sl-SI" sz="2900" i="1" dirty="0" smtClean="0"/>
              <a:t>, 2002).</a:t>
            </a:r>
          </a:p>
          <a:p>
            <a:endParaRPr lang="sl-SI" sz="2900" dirty="0"/>
          </a:p>
          <a:p>
            <a:r>
              <a:rPr lang="sl-SI" sz="2900" dirty="0" smtClean="0"/>
              <a:t>Ob </a:t>
            </a:r>
            <a:r>
              <a:rPr lang="sl-SI" sz="2900" b="1" u="sng" dirty="0">
                <a:solidFill>
                  <a:srgbClr val="00B0F0"/>
                </a:solidFill>
              </a:rPr>
              <a:t>klasičnih (specifičnih) kompetencah</a:t>
            </a:r>
            <a:r>
              <a:rPr lang="sl-SI" sz="2900" dirty="0"/>
              <a:t>, ki so vezane na delo z učenci, učenje in poučevanje so dodali še pet področij, ki jih ocenjujejo kot nove , </a:t>
            </a:r>
            <a:r>
              <a:rPr lang="sl-SI" sz="2900" b="1" u="sng" dirty="0">
                <a:solidFill>
                  <a:srgbClr val="00B0F0"/>
                </a:solidFill>
              </a:rPr>
              <a:t>pričakovane kompetence  </a:t>
            </a:r>
            <a:r>
              <a:rPr lang="sl-SI" sz="2900" dirty="0"/>
              <a:t>(»</a:t>
            </a:r>
            <a:r>
              <a:rPr lang="sl-SI" sz="2900" i="1" dirty="0" err="1"/>
              <a:t>new</a:t>
            </a:r>
            <a:r>
              <a:rPr lang="sl-SI" sz="2900" i="1" dirty="0"/>
              <a:t> </a:t>
            </a:r>
            <a:r>
              <a:rPr lang="sl-SI" sz="2900" i="1" dirty="0" err="1"/>
              <a:t>competences</a:t>
            </a:r>
            <a:r>
              <a:rPr lang="sl-SI" sz="2900" i="1" dirty="0"/>
              <a:t> </a:t>
            </a:r>
            <a:r>
              <a:rPr lang="sl-SI" sz="2900" i="1" dirty="0" err="1"/>
              <a:t>now</a:t>
            </a:r>
            <a:r>
              <a:rPr lang="sl-SI" sz="2900" i="1" dirty="0"/>
              <a:t> </a:t>
            </a:r>
            <a:r>
              <a:rPr lang="sl-SI" sz="2900" i="1" dirty="0" err="1"/>
              <a:t>expected</a:t>
            </a:r>
            <a:r>
              <a:rPr lang="sl-SI" sz="2900" i="1" dirty="0"/>
              <a:t> </a:t>
            </a:r>
            <a:r>
              <a:rPr lang="sl-SI" sz="2900" i="1" dirty="0" err="1"/>
              <a:t>of</a:t>
            </a:r>
            <a:r>
              <a:rPr lang="sl-SI" sz="2900" dirty="0"/>
              <a:t> </a:t>
            </a:r>
            <a:r>
              <a:rPr lang="sl-SI" sz="2900" i="1" dirty="0" err="1"/>
              <a:t>teachers</a:t>
            </a:r>
            <a:r>
              <a:rPr lang="sl-SI" sz="2900" i="1" dirty="0"/>
              <a:t>«</a:t>
            </a:r>
            <a:r>
              <a:rPr lang="sl-SI" sz="2900" dirty="0"/>
              <a:t>, </a:t>
            </a:r>
            <a:r>
              <a:rPr lang="sl-SI" sz="2900" dirty="0" err="1"/>
              <a:t>Eurydice</a:t>
            </a:r>
            <a:r>
              <a:rPr lang="sl-SI" sz="2900" dirty="0"/>
              <a:t>, 2003), imenujemo jih tudi PREDMETNO NEODVISNE KOMPETENCE  in sicer</a:t>
            </a:r>
            <a:r>
              <a:rPr lang="sl-SI" sz="2900" dirty="0" smtClean="0"/>
              <a:t>:</a:t>
            </a:r>
          </a:p>
          <a:p>
            <a:endParaRPr lang="sl-SI" sz="2900" dirty="0"/>
          </a:p>
          <a:p>
            <a:pPr marL="0" indent="0">
              <a:buNone/>
            </a:pPr>
            <a:r>
              <a:rPr lang="sl-SI" sz="2900" dirty="0" smtClean="0"/>
              <a:t>           - </a:t>
            </a:r>
            <a:r>
              <a:rPr lang="sl-SI" sz="2900" i="1" dirty="0">
                <a:solidFill>
                  <a:srgbClr val="00B050"/>
                </a:solidFill>
              </a:rPr>
              <a:t>poučevanje z uporabo sodobne izobraževalne tehnologije (IKT),</a:t>
            </a:r>
          </a:p>
          <a:p>
            <a:pPr marL="0" indent="0">
              <a:buNone/>
            </a:pPr>
            <a:r>
              <a:rPr lang="sl-SI" sz="2900" i="1" dirty="0" smtClean="0">
                <a:solidFill>
                  <a:srgbClr val="00B050"/>
                </a:solidFill>
              </a:rPr>
              <a:t>           - </a:t>
            </a:r>
            <a:r>
              <a:rPr lang="sl-SI" sz="2900" i="1" dirty="0">
                <a:solidFill>
                  <a:srgbClr val="00B050"/>
                </a:solidFill>
              </a:rPr>
              <a:t>integracija otrok s posebnimi potrebami,</a:t>
            </a:r>
          </a:p>
          <a:p>
            <a:pPr marL="0" indent="0">
              <a:buNone/>
            </a:pPr>
            <a:r>
              <a:rPr lang="sl-SI" sz="2900" i="1" dirty="0" smtClean="0">
                <a:solidFill>
                  <a:srgbClr val="00B050"/>
                </a:solidFill>
              </a:rPr>
              <a:t>           - </a:t>
            </a:r>
            <a:r>
              <a:rPr lang="sl-SI" sz="2900" i="1" dirty="0">
                <a:solidFill>
                  <a:srgbClr val="00B050"/>
                </a:solidFill>
              </a:rPr>
              <a:t>delo s skupinami različnih otrok, tudi multikulturno mešanih skupin,</a:t>
            </a:r>
          </a:p>
          <a:p>
            <a:pPr marL="0" indent="0">
              <a:buNone/>
            </a:pPr>
            <a:r>
              <a:rPr lang="sl-SI" sz="2900" i="1" dirty="0" smtClean="0">
                <a:solidFill>
                  <a:srgbClr val="00B050"/>
                </a:solidFill>
              </a:rPr>
              <a:t>           - </a:t>
            </a:r>
            <a:r>
              <a:rPr lang="sl-SI" sz="2900" i="1" dirty="0" err="1">
                <a:solidFill>
                  <a:srgbClr val="00B050"/>
                </a:solidFill>
              </a:rPr>
              <a:t>management</a:t>
            </a:r>
            <a:r>
              <a:rPr lang="sl-SI" sz="2900" i="1" dirty="0">
                <a:solidFill>
                  <a:srgbClr val="00B050"/>
                </a:solidFill>
              </a:rPr>
              <a:t> šole in različna administrativna opravila,</a:t>
            </a:r>
          </a:p>
          <a:p>
            <a:pPr marL="0" indent="0">
              <a:buNone/>
            </a:pPr>
            <a:r>
              <a:rPr lang="sl-SI" sz="2900" i="1" dirty="0" smtClean="0">
                <a:solidFill>
                  <a:srgbClr val="00B050"/>
                </a:solidFill>
              </a:rPr>
              <a:t>          - </a:t>
            </a:r>
            <a:r>
              <a:rPr lang="sl-SI" sz="2900" i="1" dirty="0">
                <a:solidFill>
                  <a:srgbClr val="00B050"/>
                </a:solidFill>
              </a:rPr>
              <a:t>konfliktni </a:t>
            </a:r>
            <a:r>
              <a:rPr lang="sl-SI" sz="2900" i="1" dirty="0" err="1">
                <a:solidFill>
                  <a:srgbClr val="00B050"/>
                </a:solidFill>
              </a:rPr>
              <a:t>management</a:t>
            </a:r>
            <a:r>
              <a:rPr lang="sl-SI" sz="2900" i="1" dirty="0" smtClean="0">
                <a:solidFill>
                  <a:srgbClr val="00B050"/>
                </a:solidFill>
              </a:rPr>
              <a:t>.</a:t>
            </a:r>
          </a:p>
          <a:p>
            <a:pPr marL="0" indent="0">
              <a:buNone/>
            </a:pPr>
            <a:endParaRPr lang="sl-SI" sz="2900" i="1" dirty="0">
              <a:solidFill>
                <a:srgbClr val="00B050"/>
              </a:solidFill>
            </a:endParaRPr>
          </a:p>
          <a:p>
            <a:pPr marL="0" indent="0">
              <a:buNone/>
            </a:pPr>
            <a:endParaRPr lang="sl-SI" sz="2900" dirty="0"/>
          </a:p>
          <a:p>
            <a:pPr lvl="0"/>
            <a:r>
              <a:rPr lang="sl-SI" b="1" dirty="0">
                <a:solidFill>
                  <a:srgbClr val="0070C0"/>
                </a:solidFill>
              </a:rPr>
              <a:t>Drugačne (spremenjene) potrebe učencev zahtevajo drugačne kompetence </a:t>
            </a:r>
            <a:r>
              <a:rPr lang="sl-SI" b="1" dirty="0" smtClean="0">
                <a:solidFill>
                  <a:srgbClr val="0070C0"/>
                </a:solidFill>
              </a:rPr>
              <a:t>učitelja.</a:t>
            </a:r>
          </a:p>
          <a:p>
            <a:pPr lvl="0"/>
            <a:endParaRPr lang="sl-SI" b="1" dirty="0" smtClean="0">
              <a:solidFill>
                <a:srgbClr val="0070C0"/>
              </a:solidFill>
            </a:endParaRPr>
          </a:p>
          <a:p>
            <a:pPr lvl="0"/>
            <a:r>
              <a:rPr lang="sl-SI" b="1" i="1" dirty="0" smtClean="0">
                <a:solidFill>
                  <a:srgbClr val="0070C0"/>
                </a:solidFill>
              </a:rPr>
              <a:t>Pozitivna</a:t>
            </a:r>
            <a:r>
              <a:rPr lang="sl-SI" b="1" dirty="0" smtClean="0">
                <a:solidFill>
                  <a:srgbClr val="0070C0"/>
                </a:solidFill>
              </a:rPr>
              <a:t> </a:t>
            </a:r>
            <a:r>
              <a:rPr lang="sl-SI" b="1" dirty="0">
                <a:solidFill>
                  <a:srgbClr val="0070C0"/>
                </a:solidFill>
              </a:rPr>
              <a:t>opažanja: več </a:t>
            </a:r>
            <a:r>
              <a:rPr lang="sl-SI" b="1" dirty="0" smtClean="0">
                <a:solidFill>
                  <a:srgbClr val="0070C0"/>
                </a:solidFill>
              </a:rPr>
              <a:t> aktivnega </a:t>
            </a:r>
            <a:r>
              <a:rPr lang="sl-SI" b="1" dirty="0">
                <a:solidFill>
                  <a:srgbClr val="0070C0"/>
                </a:solidFill>
              </a:rPr>
              <a:t>vključevanja učencev v samo načrtovanje pouka, več časa za ustvarjanje dobrih pogojev za pouk</a:t>
            </a:r>
            <a:r>
              <a:rPr lang="sl-SI" b="1" dirty="0" smtClean="0">
                <a:solidFill>
                  <a:srgbClr val="0070C0"/>
                </a:solidFill>
              </a:rPr>
              <a:t>.</a:t>
            </a:r>
          </a:p>
          <a:p>
            <a:pPr marL="0" lvl="0" indent="0">
              <a:buNone/>
            </a:pPr>
            <a:endParaRPr lang="sl-SI" b="1" dirty="0">
              <a:solidFill>
                <a:srgbClr val="0070C0"/>
              </a:solidFill>
            </a:endParaRPr>
          </a:p>
          <a:p>
            <a:r>
              <a:rPr lang="sl-SI" b="1" dirty="0">
                <a:solidFill>
                  <a:srgbClr val="0070C0"/>
                </a:solidFill>
              </a:rPr>
              <a:t>Ozaveščanje in sprejemanje novih, predmetno-neodvisnih kompetenc kot nujnih za uspešen profesionalni razvoj današnjega učitelja </a:t>
            </a:r>
            <a:r>
              <a:rPr lang="sl-SI" b="1" i="1" dirty="0">
                <a:solidFill>
                  <a:srgbClr val="0070C0"/>
                </a:solidFill>
              </a:rPr>
              <a:t>(poučevanje z uporabo sodobne izobraževalne tehnologije (IKT), integracija otrok s posebnimi potrebami, delo s skupinami različnih otrok, tudi multikulturno mešanih skupin, </a:t>
            </a:r>
            <a:r>
              <a:rPr lang="sl-SI" b="1" i="1" dirty="0" err="1">
                <a:solidFill>
                  <a:srgbClr val="0070C0"/>
                </a:solidFill>
              </a:rPr>
              <a:t>management</a:t>
            </a:r>
            <a:r>
              <a:rPr lang="sl-SI" b="1" i="1" dirty="0">
                <a:solidFill>
                  <a:srgbClr val="0070C0"/>
                </a:solidFill>
              </a:rPr>
              <a:t> šole in različna administrativna opravila, konfliktni </a:t>
            </a:r>
            <a:r>
              <a:rPr lang="sl-SI" b="1" i="1" dirty="0" err="1">
                <a:solidFill>
                  <a:srgbClr val="0070C0"/>
                </a:solidFill>
              </a:rPr>
              <a:t>management</a:t>
            </a:r>
            <a:r>
              <a:rPr lang="sl-SI" b="1" i="1" dirty="0">
                <a:solidFill>
                  <a:srgbClr val="0070C0"/>
                </a:solidFill>
              </a:rPr>
              <a:t>).       </a:t>
            </a:r>
            <a:endParaRPr lang="sl-SI" b="1" dirty="0">
              <a:solidFill>
                <a:srgbClr val="0070C0"/>
              </a:solidFill>
            </a:endParaRPr>
          </a:p>
          <a:p>
            <a:pPr marL="0" indent="0">
              <a:buNone/>
            </a:pPr>
            <a:r>
              <a:rPr lang="sl-SI" b="1" dirty="0">
                <a:solidFill>
                  <a:srgbClr val="0070C0"/>
                </a:solidFill>
              </a:rPr>
              <a:t> </a:t>
            </a:r>
            <a:endParaRPr lang="sl-SI" dirty="0">
              <a:solidFill>
                <a:srgbClr val="0070C0"/>
              </a:solidFill>
            </a:endParaRPr>
          </a:p>
          <a:p>
            <a:endParaRPr lang="sl-SI" dirty="0"/>
          </a:p>
        </p:txBody>
      </p:sp>
      <p:sp>
        <p:nvSpPr>
          <p:cNvPr id="4" name="5-kraka zvezda 3"/>
          <p:cNvSpPr/>
          <p:nvPr/>
        </p:nvSpPr>
        <p:spPr>
          <a:xfrm>
            <a:off x="107504" y="3667387"/>
            <a:ext cx="720080" cy="576064"/>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Tree>
    <p:extLst>
      <p:ext uri="{BB962C8B-B14F-4D97-AF65-F5344CB8AC3E}">
        <p14:creationId xmlns:p14="http://schemas.microsoft.com/office/powerpoint/2010/main" val="50623192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188640"/>
            <a:ext cx="8229600" cy="576064"/>
          </a:xfrm>
        </p:spPr>
        <p:txBody>
          <a:bodyPr>
            <a:normAutofit fontScale="90000"/>
          </a:bodyPr>
          <a:lstStyle/>
          <a:p>
            <a:r>
              <a:rPr lang="sl-SI" dirty="0" smtClean="0">
                <a:solidFill>
                  <a:srgbClr val="00B050"/>
                </a:solidFill>
              </a:rPr>
              <a:t>KOMPETENCE</a:t>
            </a:r>
            <a:endParaRPr lang="sl-SI" dirty="0">
              <a:solidFill>
                <a:srgbClr val="00B050"/>
              </a:solidFill>
            </a:endParaRPr>
          </a:p>
        </p:txBody>
      </p:sp>
      <p:graphicFrame>
        <p:nvGraphicFramePr>
          <p:cNvPr id="4" name="Ograda vsebine 3"/>
          <p:cNvGraphicFramePr>
            <a:graphicFrameLocks noGrp="1"/>
          </p:cNvGraphicFramePr>
          <p:nvPr>
            <p:ph idx="1"/>
            <p:extLst>
              <p:ext uri="{D42A27DB-BD31-4B8C-83A1-F6EECF244321}">
                <p14:modId xmlns:p14="http://schemas.microsoft.com/office/powerpoint/2010/main" val="3629611688"/>
              </p:ext>
            </p:extLst>
          </p:nvPr>
        </p:nvGraphicFramePr>
        <p:xfrm>
          <a:off x="1007604" y="823616"/>
          <a:ext cx="7272808" cy="2579136"/>
        </p:xfrm>
        <a:graphic>
          <a:graphicData uri="http://schemas.openxmlformats.org/drawingml/2006/table">
            <a:tbl>
              <a:tblPr firstRow="1" bandRow="1">
                <a:tableStyleId>{5C22544A-7EE6-4342-B048-85BDC9FD1C3A}</a:tableStyleId>
              </a:tblPr>
              <a:tblGrid>
                <a:gridCol w="3636404"/>
                <a:gridCol w="3636404"/>
              </a:tblGrid>
              <a:tr h="267296">
                <a:tc gridSpan="2">
                  <a:txBody>
                    <a:bodyPr/>
                    <a:lstStyle/>
                    <a:p>
                      <a:pPr algn="ctr"/>
                      <a:r>
                        <a:rPr lang="sl-SI" sz="1100" dirty="0" smtClean="0">
                          <a:solidFill>
                            <a:schemeClr val="tx1"/>
                          </a:solidFill>
                        </a:rPr>
                        <a:t>Učinkovito poučevanje</a:t>
                      </a:r>
                      <a:endParaRPr lang="sl-SI" sz="1100" dirty="0">
                        <a:solidFill>
                          <a:schemeClr val="tx1"/>
                        </a:solidFill>
                      </a:endParaRPr>
                    </a:p>
                  </a:txBody>
                  <a:tcPr/>
                </a:tc>
                <a:tc hMerge="1">
                  <a:txBody>
                    <a:bodyPr/>
                    <a:lstStyle/>
                    <a:p>
                      <a:endParaRPr lang="sl-SI" dirty="0"/>
                    </a:p>
                  </a:txBody>
                  <a:tcPr/>
                </a:tc>
              </a:tr>
              <a:tr h="240567">
                <a:tc>
                  <a:txBody>
                    <a:bodyPr/>
                    <a:lstStyle/>
                    <a:p>
                      <a:pPr algn="l"/>
                      <a:r>
                        <a:rPr lang="sl-SI" sz="1000" i="1" dirty="0" smtClean="0"/>
                        <a:t>na začetku poklicne</a:t>
                      </a:r>
                      <a:r>
                        <a:rPr lang="sl-SI" sz="1000" i="1" baseline="0" dirty="0" smtClean="0"/>
                        <a:t> poti                                                 26</a:t>
                      </a:r>
                      <a:endParaRPr lang="sl-SI" sz="1000" i="1" dirty="0"/>
                    </a:p>
                  </a:txBody>
                  <a:tcPr/>
                </a:tc>
                <a:tc>
                  <a:txBody>
                    <a:bodyPr/>
                    <a:lstStyle/>
                    <a:p>
                      <a:pPr algn="l"/>
                      <a:r>
                        <a:rPr lang="sl-SI" sz="1000" i="1" dirty="0" smtClean="0"/>
                        <a:t>danes, kot delujoči praktik                                             32</a:t>
                      </a:r>
                      <a:endParaRPr lang="sl-SI" sz="1000" i="1" dirty="0"/>
                    </a:p>
                  </a:txBody>
                  <a:tcPr/>
                </a:tc>
              </a:tr>
              <a:tr h="267296">
                <a:tc gridSpan="2">
                  <a:txBody>
                    <a:bodyPr/>
                    <a:lstStyle/>
                    <a:p>
                      <a:pPr algn="ctr"/>
                      <a:r>
                        <a:rPr lang="sl-SI" sz="1100" b="1" dirty="0" smtClean="0"/>
                        <a:t>Organizacija, vodenje</a:t>
                      </a:r>
                      <a:endParaRPr lang="sl-SI" sz="1100" b="1" dirty="0"/>
                    </a:p>
                  </a:txBody>
                  <a:tcPr/>
                </a:tc>
                <a:tc hMerge="1">
                  <a:txBody>
                    <a:bodyPr/>
                    <a:lstStyle/>
                    <a:p>
                      <a:endParaRPr lang="sl-SI" dirty="0"/>
                    </a:p>
                  </a:txBody>
                  <a:tcPr/>
                </a:tc>
              </a:tr>
              <a:tr h="240567">
                <a:tc>
                  <a:txBody>
                    <a:bodyPr/>
                    <a:lstStyle/>
                    <a:p>
                      <a:pPr algn="l"/>
                      <a:r>
                        <a:rPr lang="sl-SI" sz="1000" i="1" dirty="0" smtClean="0"/>
                        <a:t>na začetku poklicne</a:t>
                      </a:r>
                      <a:r>
                        <a:rPr lang="sl-SI" sz="1000" i="1" baseline="0" dirty="0" smtClean="0"/>
                        <a:t> poti                                                   4</a:t>
                      </a:r>
                      <a:endParaRPr lang="sl-SI" sz="1000" i="1" dirty="0"/>
                    </a:p>
                  </a:txBody>
                  <a:tcPr/>
                </a:tc>
                <a:tc>
                  <a:txBody>
                    <a:bodyPr/>
                    <a:lstStyle/>
                    <a:p>
                      <a:pPr algn="l"/>
                      <a:r>
                        <a:rPr lang="sl-SI" sz="1000" i="1" dirty="0" smtClean="0"/>
                        <a:t>danes, kot delujoči praktik                                               13</a:t>
                      </a:r>
                      <a:endParaRPr lang="sl-SI" sz="1000" i="1" dirty="0"/>
                    </a:p>
                  </a:txBody>
                  <a:tcPr/>
                </a:tc>
              </a:tr>
              <a:tr h="267296">
                <a:tc gridSpan="2">
                  <a:txBody>
                    <a:bodyPr/>
                    <a:lstStyle/>
                    <a:p>
                      <a:pPr algn="ctr"/>
                      <a:r>
                        <a:rPr lang="sl-SI" sz="1100" b="1" dirty="0" smtClean="0">
                          <a:solidFill>
                            <a:schemeClr val="tx1"/>
                          </a:solidFill>
                        </a:rPr>
                        <a:t>Sodelovanje z</a:t>
                      </a:r>
                      <a:r>
                        <a:rPr lang="sl-SI" sz="1100" b="1" baseline="0" dirty="0" smtClean="0">
                          <a:solidFill>
                            <a:schemeClr val="tx1"/>
                          </a:solidFill>
                        </a:rPr>
                        <a:t> delovnim in družbenim okoljem</a:t>
                      </a:r>
                      <a:endParaRPr lang="sl-SI" sz="1100" b="1" dirty="0">
                        <a:solidFill>
                          <a:schemeClr val="tx1"/>
                        </a:solidFill>
                      </a:endParaRPr>
                    </a:p>
                  </a:txBody>
                  <a:tcPr/>
                </a:tc>
                <a:tc hMerge="1">
                  <a:txBody>
                    <a:bodyPr/>
                    <a:lstStyle/>
                    <a:p>
                      <a:endParaRPr lang="sl-SI" dirty="0"/>
                    </a:p>
                  </a:txBody>
                  <a:tcPr/>
                </a:tc>
              </a:tr>
              <a:tr h="240567">
                <a:tc>
                  <a:txBody>
                    <a:bodyPr/>
                    <a:lstStyle/>
                    <a:p>
                      <a:pPr algn="l"/>
                      <a:r>
                        <a:rPr lang="sl-SI" sz="1000" i="1" dirty="0" smtClean="0"/>
                        <a:t>na začetku poklicne</a:t>
                      </a:r>
                      <a:r>
                        <a:rPr lang="sl-SI" sz="1000" i="1" baseline="0" dirty="0" smtClean="0"/>
                        <a:t> poti                                                    9</a:t>
                      </a:r>
                      <a:endParaRPr lang="sl-SI" sz="1000" i="1" dirty="0"/>
                    </a:p>
                  </a:txBody>
                  <a:tcPr/>
                </a:tc>
                <a:tc>
                  <a:txBody>
                    <a:bodyPr/>
                    <a:lstStyle/>
                    <a:p>
                      <a:pPr algn="l"/>
                      <a:r>
                        <a:rPr lang="sl-SI" sz="1000" i="1" dirty="0" smtClean="0"/>
                        <a:t>danes, kot delujoči praktik                                               14</a:t>
                      </a:r>
                      <a:endParaRPr lang="sl-SI" sz="1000" i="1" dirty="0"/>
                    </a:p>
                  </a:txBody>
                  <a:tcPr/>
                </a:tc>
              </a:tr>
              <a:tr h="267296">
                <a:tc gridSpan="2">
                  <a:txBody>
                    <a:bodyPr/>
                    <a:lstStyle/>
                    <a:p>
                      <a:pPr algn="ctr"/>
                      <a:r>
                        <a:rPr lang="sl-SI" sz="1100" b="1" dirty="0" smtClean="0"/>
                        <a:t>Profesionalni razvoj</a:t>
                      </a:r>
                      <a:endParaRPr lang="sl-SI" sz="1100" b="1" dirty="0"/>
                    </a:p>
                  </a:txBody>
                  <a:tcPr/>
                </a:tc>
                <a:tc hMerge="1">
                  <a:txBody>
                    <a:bodyPr/>
                    <a:lstStyle/>
                    <a:p>
                      <a:endParaRPr lang="sl-SI" dirty="0"/>
                    </a:p>
                  </a:txBody>
                  <a:tcPr/>
                </a:tc>
              </a:tr>
              <a:tr h="240567">
                <a:tc>
                  <a:txBody>
                    <a:bodyPr/>
                    <a:lstStyle/>
                    <a:p>
                      <a:pPr algn="l"/>
                      <a:r>
                        <a:rPr lang="sl-SI" sz="1000" i="1" dirty="0" smtClean="0"/>
                        <a:t>na začetku poklicne</a:t>
                      </a:r>
                      <a:r>
                        <a:rPr lang="sl-SI" sz="1000" i="1" baseline="0" dirty="0" smtClean="0"/>
                        <a:t> poti                                                  17</a:t>
                      </a:r>
                      <a:endParaRPr lang="sl-SI" sz="1000" i="1" dirty="0"/>
                    </a:p>
                  </a:txBody>
                  <a:tcPr/>
                </a:tc>
                <a:tc>
                  <a:txBody>
                    <a:bodyPr/>
                    <a:lstStyle/>
                    <a:p>
                      <a:pPr algn="l"/>
                      <a:r>
                        <a:rPr lang="sl-SI" sz="1000" i="1" dirty="0" smtClean="0"/>
                        <a:t>danes, kot delujoči praktik                                               39</a:t>
                      </a:r>
                      <a:endParaRPr lang="sl-SI" sz="1000" i="1" dirty="0"/>
                    </a:p>
                  </a:txBody>
                  <a:tcPr/>
                </a:tc>
              </a:tr>
              <a:tr h="267296">
                <a:tc gridSpan="2">
                  <a:txBody>
                    <a:bodyPr/>
                    <a:lstStyle/>
                    <a:p>
                      <a:pPr algn="ctr"/>
                      <a:r>
                        <a:rPr lang="sl-SI" sz="1100" b="1" dirty="0" smtClean="0"/>
                        <a:t>Drugo</a:t>
                      </a:r>
                      <a:endParaRPr lang="sl-SI" sz="1100" b="1" dirty="0"/>
                    </a:p>
                  </a:txBody>
                  <a:tcPr/>
                </a:tc>
                <a:tc hMerge="1">
                  <a:txBody>
                    <a:bodyPr/>
                    <a:lstStyle/>
                    <a:p>
                      <a:endParaRPr lang="sl-SI" dirty="0"/>
                    </a:p>
                  </a:txBody>
                  <a:tcPr/>
                </a:tc>
              </a:tr>
              <a:tr h="267296">
                <a:tc>
                  <a:txBody>
                    <a:bodyPr/>
                    <a:lstStyle/>
                    <a:p>
                      <a:pPr algn="l"/>
                      <a:r>
                        <a:rPr lang="sl-SI" sz="1000" i="1" dirty="0" smtClean="0"/>
                        <a:t>na začetku poklicne</a:t>
                      </a:r>
                      <a:r>
                        <a:rPr lang="sl-SI" sz="1000" i="1" baseline="0" dirty="0" smtClean="0"/>
                        <a:t> poti                                                     4</a:t>
                      </a:r>
                      <a:endParaRPr lang="sl-SI" sz="1000" dirty="0"/>
                    </a:p>
                  </a:txBody>
                  <a:tcPr/>
                </a:tc>
                <a:tc>
                  <a:txBody>
                    <a:bodyPr/>
                    <a:lstStyle/>
                    <a:p>
                      <a:pPr algn="l"/>
                      <a:r>
                        <a:rPr lang="sl-SI" sz="1000" i="1" dirty="0" smtClean="0"/>
                        <a:t>danes, kot delujoči praktik                                                 5</a:t>
                      </a:r>
                      <a:endParaRPr lang="sl-SI" sz="1000" dirty="0"/>
                    </a:p>
                  </a:txBody>
                  <a:tcPr/>
                </a:tc>
              </a:tr>
            </a:tbl>
          </a:graphicData>
        </a:graphic>
      </p:graphicFrame>
      <p:sp>
        <p:nvSpPr>
          <p:cNvPr id="5" name="Pravokotnik 4"/>
          <p:cNvSpPr/>
          <p:nvPr/>
        </p:nvSpPr>
        <p:spPr>
          <a:xfrm>
            <a:off x="539552" y="3573016"/>
            <a:ext cx="8136904" cy="3600986"/>
          </a:xfrm>
          <a:prstGeom prst="rect">
            <a:avLst/>
          </a:prstGeom>
        </p:spPr>
        <p:txBody>
          <a:bodyPr wrap="square">
            <a:spAutoFit/>
          </a:bodyPr>
          <a:lstStyle/>
          <a:p>
            <a:r>
              <a:rPr lang="sl-SI" sz="1400" b="1" dirty="0"/>
              <a:t>R</a:t>
            </a:r>
            <a:r>
              <a:rPr lang="sl-SI" sz="1400" b="1" dirty="0" smtClean="0"/>
              <a:t>ezultati</a:t>
            </a:r>
            <a:r>
              <a:rPr lang="sl-SI" sz="1400" b="1" i="1" dirty="0" smtClean="0"/>
              <a:t> :</a:t>
            </a:r>
            <a:r>
              <a:rPr lang="sl-SI" sz="1400" b="1" dirty="0"/>
              <a:t> </a:t>
            </a:r>
            <a:r>
              <a:rPr lang="sl-SI" sz="1400" dirty="0" smtClean="0"/>
              <a:t>večina odgovorov v kategoriji </a:t>
            </a:r>
            <a:r>
              <a:rPr lang="sl-SI" sz="1400" b="1" dirty="0" smtClean="0"/>
              <a:t>„specifične“ </a:t>
            </a:r>
            <a:r>
              <a:rPr lang="sl-SI" sz="1400" dirty="0" smtClean="0"/>
              <a:t>kompetence: </a:t>
            </a:r>
            <a:r>
              <a:rPr lang="sl-SI" sz="1400" u="sng" dirty="0" smtClean="0"/>
              <a:t>poučevanje </a:t>
            </a:r>
            <a:r>
              <a:rPr lang="sl-SI" sz="1400" dirty="0"/>
              <a:t>in </a:t>
            </a:r>
            <a:r>
              <a:rPr lang="sl-SI" sz="1400" u="sng" dirty="0"/>
              <a:t>lastni profesionalni razvoj </a:t>
            </a:r>
            <a:r>
              <a:rPr lang="sl-SI" sz="1400" u="sng" dirty="0" smtClean="0"/>
              <a:t> </a:t>
            </a:r>
            <a:r>
              <a:rPr lang="sl-SI" sz="1400" dirty="0"/>
              <a:t>in le v manjši meri </a:t>
            </a:r>
            <a:r>
              <a:rPr lang="sl-SI" sz="1400" dirty="0" smtClean="0"/>
              <a:t>razvijamo </a:t>
            </a:r>
            <a:r>
              <a:rPr lang="sl-SI" sz="1400" dirty="0"/>
              <a:t>predmetno neodvisne  </a:t>
            </a:r>
            <a:r>
              <a:rPr lang="sl-SI" sz="1400" dirty="0" smtClean="0"/>
              <a:t>kompetence.</a:t>
            </a:r>
          </a:p>
          <a:p>
            <a:endParaRPr lang="sl-SI" sz="1400" dirty="0"/>
          </a:p>
          <a:p>
            <a:r>
              <a:rPr lang="sl-SI" sz="1200" u="sng" dirty="0"/>
              <a:t>Pozitivna opažanja:</a:t>
            </a:r>
            <a:r>
              <a:rPr lang="sl-SI" sz="1200" dirty="0"/>
              <a:t> velika večina odgovorov nakazuje pozitiven premik v kompetencah na začetku svoje poklicne poti in v sedanjem trenutku, po krajši ali daljši delovni praksi na področju učinkovitega poučevanja, in profesionalnega razvoja</a:t>
            </a:r>
            <a:r>
              <a:rPr lang="sl-SI" sz="1200" dirty="0" smtClean="0"/>
              <a:t>.</a:t>
            </a:r>
          </a:p>
          <a:p>
            <a:endParaRPr lang="sl-SI" sz="1200" dirty="0"/>
          </a:p>
          <a:p>
            <a:r>
              <a:rPr lang="sl-SI" sz="1200" u="sng" dirty="0"/>
              <a:t>Negativen premik</a:t>
            </a:r>
            <a:r>
              <a:rPr lang="sl-SI" sz="1200" dirty="0"/>
              <a:t> pa učitelji opažajo na področju </a:t>
            </a:r>
            <a:r>
              <a:rPr lang="sl-SI" sz="1200" b="1" u="sng" dirty="0"/>
              <a:t>organizacije, vodenja </a:t>
            </a:r>
            <a:r>
              <a:rPr lang="sl-SI" sz="1200" i="1" dirty="0"/>
              <a:t>(*bistveno več administracije (4),*več časa potrebujem za pripravo na pouk (2),*preveč projektov, *preveč stalnih novosti, sprememb (2)) </a:t>
            </a:r>
            <a:r>
              <a:rPr lang="sl-SI" sz="1200" dirty="0"/>
              <a:t>in na </a:t>
            </a:r>
            <a:r>
              <a:rPr lang="sl-SI" sz="1200" dirty="0" err="1"/>
              <a:t>podočju</a:t>
            </a:r>
            <a:r>
              <a:rPr lang="sl-SI" sz="1200" dirty="0"/>
              <a:t> </a:t>
            </a:r>
            <a:r>
              <a:rPr lang="sl-SI" sz="1200" b="1" u="sng" dirty="0"/>
              <a:t>sodelovanja z delovnim okoljem</a:t>
            </a:r>
            <a:r>
              <a:rPr lang="sl-SI" sz="1200" dirty="0"/>
              <a:t>, kjer je zaznati občutek zmanjšanja avtonomije učitelja, predvsem na račun spremenjene vloge in (</a:t>
            </a:r>
            <a:r>
              <a:rPr lang="sl-SI" sz="1200" dirty="0" err="1"/>
              <a:t>pre</a:t>
            </a:r>
            <a:r>
              <a:rPr lang="sl-SI" sz="1200" dirty="0"/>
              <a:t>)velikega poseganja staršev v samo strokovno delo šole </a:t>
            </a:r>
            <a:r>
              <a:rPr lang="sl-SI" sz="1200" i="1" dirty="0"/>
              <a:t>(*učitelj je manj avtonomen pri postavljanju zahtev , *starši se preveč vtikajo, postavljajo pogoje, nekritično zagovarjajo učence) *starši prelagajo na šolo urejanje konfliktov zunaj šole,*starši takoj grozijo z inšpekcijo,</a:t>
            </a:r>
            <a:endParaRPr lang="sl-SI" sz="1200" dirty="0"/>
          </a:p>
          <a:p>
            <a:r>
              <a:rPr lang="sl-SI" sz="1200" i="1" dirty="0"/>
              <a:t>*bolj zahtevni starši (5),*preveč odgovornosti se prelaga na šolo,*učiteljevo delo je manj cenjeno (posebej šport),</a:t>
            </a:r>
            <a:endParaRPr lang="sl-SI" sz="1200" dirty="0"/>
          </a:p>
          <a:p>
            <a:r>
              <a:rPr lang="sl-SI" sz="1200" i="1" dirty="0"/>
              <a:t>*prevelika pozornost namenjena delu, ki ne poteka v razredu,* pozicija moči kapitala, pomembnosti, zaščita odvetnikov).</a:t>
            </a:r>
            <a:endParaRPr lang="sl-SI" sz="1200" dirty="0"/>
          </a:p>
          <a:p>
            <a:r>
              <a:rPr lang="sl-SI" sz="1400" i="1" dirty="0"/>
              <a:t> </a:t>
            </a:r>
            <a:endParaRPr lang="sl-SI" sz="1400" dirty="0"/>
          </a:p>
          <a:p>
            <a:endParaRPr lang="sl-SI" sz="1400" dirty="0" smtClean="0"/>
          </a:p>
          <a:p>
            <a:endParaRPr lang="sl-SI" sz="1400" dirty="0"/>
          </a:p>
          <a:p>
            <a:endParaRPr lang="sl-SI" sz="1200" dirty="0"/>
          </a:p>
        </p:txBody>
      </p:sp>
    </p:spTree>
    <p:extLst>
      <p:ext uri="{BB962C8B-B14F-4D97-AF65-F5344CB8AC3E}">
        <p14:creationId xmlns:p14="http://schemas.microsoft.com/office/powerpoint/2010/main" val="131886395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116632"/>
            <a:ext cx="8229600" cy="792088"/>
          </a:xfrm>
        </p:spPr>
        <p:txBody>
          <a:bodyPr>
            <a:normAutofit/>
          </a:bodyPr>
          <a:lstStyle/>
          <a:p>
            <a:r>
              <a:rPr lang="sl-SI" sz="4000" dirty="0" smtClean="0">
                <a:solidFill>
                  <a:srgbClr val="00B050"/>
                </a:solidFill>
              </a:rPr>
              <a:t>VEDENJE: </a:t>
            </a:r>
            <a:r>
              <a:rPr lang="sl-SI" sz="2700" dirty="0" smtClean="0"/>
              <a:t>ISKANJE REŠITEV V PROBLEMSKI SITUACIJI</a:t>
            </a:r>
            <a:endParaRPr lang="sl-SI" sz="2700" dirty="0"/>
          </a:p>
        </p:txBody>
      </p:sp>
      <p:sp>
        <p:nvSpPr>
          <p:cNvPr id="4" name="Pravokotnik 3"/>
          <p:cNvSpPr/>
          <p:nvPr/>
        </p:nvSpPr>
        <p:spPr>
          <a:xfrm>
            <a:off x="179512" y="980728"/>
            <a:ext cx="9001000" cy="6186309"/>
          </a:xfrm>
          <a:prstGeom prst="rect">
            <a:avLst/>
          </a:prstGeom>
        </p:spPr>
        <p:txBody>
          <a:bodyPr wrap="square">
            <a:spAutoFit/>
          </a:bodyPr>
          <a:lstStyle/>
          <a:p>
            <a:r>
              <a:rPr lang="sl-SI" sz="1200" dirty="0"/>
              <a:t>Na profesionalni razvoj  </a:t>
            </a:r>
            <a:r>
              <a:rPr lang="sl-SI" sz="1200" dirty="0" smtClean="0"/>
              <a:t> </a:t>
            </a:r>
            <a:r>
              <a:rPr lang="sl-SI" sz="1200" dirty="0"/>
              <a:t>kot na doseganje učiteljeve osebnostne </a:t>
            </a:r>
            <a:r>
              <a:rPr lang="sl-SI" sz="1200" dirty="0" smtClean="0"/>
              <a:t>zrelosti (po  </a:t>
            </a:r>
            <a:r>
              <a:rPr lang="sl-SI" sz="1200" dirty="0" err="1"/>
              <a:t>Zuzovsky</a:t>
            </a:r>
            <a:r>
              <a:rPr lang="sl-SI" sz="1200" dirty="0"/>
              <a:t> (v Marentič Požarnik 2000) .</a:t>
            </a:r>
            <a:r>
              <a:rPr lang="sl-SI" sz="1200" dirty="0" smtClean="0"/>
              <a:t> </a:t>
            </a:r>
            <a:r>
              <a:rPr lang="sl-SI" sz="1200" dirty="0" smtClean="0">
                <a:solidFill>
                  <a:srgbClr val="00B0F0"/>
                </a:solidFill>
              </a:rPr>
              <a:t>TRI </a:t>
            </a:r>
            <a:r>
              <a:rPr lang="sl-SI" sz="1200" dirty="0" smtClean="0"/>
              <a:t>stopnje </a:t>
            </a:r>
            <a:r>
              <a:rPr lang="sl-SI" sz="1200" dirty="0"/>
              <a:t>učiteljevega profesionalnega razvoja: stopnjo </a:t>
            </a:r>
            <a:r>
              <a:rPr lang="sl-SI" sz="1200" b="1" u="sng" dirty="0" err="1">
                <a:solidFill>
                  <a:srgbClr val="0070C0"/>
                </a:solidFill>
              </a:rPr>
              <a:t>konformnosti</a:t>
            </a:r>
            <a:r>
              <a:rPr lang="sl-SI" sz="1200" b="1" u="sng" dirty="0">
                <a:solidFill>
                  <a:srgbClr val="0070C0"/>
                </a:solidFill>
              </a:rPr>
              <a:t>, </a:t>
            </a:r>
            <a:r>
              <a:rPr lang="sl-SI" sz="1200" b="1" u="sng" dirty="0" smtClean="0">
                <a:solidFill>
                  <a:srgbClr val="0070C0"/>
                </a:solidFill>
              </a:rPr>
              <a:t> </a:t>
            </a:r>
            <a:r>
              <a:rPr lang="sl-SI" sz="1200" dirty="0" smtClean="0"/>
              <a:t>stopnjo</a:t>
            </a:r>
            <a:r>
              <a:rPr lang="sl-SI" sz="1200" dirty="0" smtClean="0">
                <a:solidFill>
                  <a:srgbClr val="00B0F0"/>
                </a:solidFill>
              </a:rPr>
              <a:t> </a:t>
            </a:r>
            <a:r>
              <a:rPr lang="sl-SI" sz="1200" b="1" u="sng" dirty="0">
                <a:solidFill>
                  <a:srgbClr val="0070C0"/>
                </a:solidFill>
              </a:rPr>
              <a:t>vestnosti</a:t>
            </a:r>
            <a:r>
              <a:rPr lang="sl-SI" sz="1200" dirty="0">
                <a:solidFill>
                  <a:srgbClr val="0070C0"/>
                </a:solidFill>
              </a:rPr>
              <a:t> </a:t>
            </a:r>
            <a:r>
              <a:rPr lang="sl-SI" sz="1200" dirty="0"/>
              <a:t>in stopnjo </a:t>
            </a:r>
            <a:r>
              <a:rPr lang="sl-SI" sz="1200" b="1" u="sng" dirty="0">
                <a:solidFill>
                  <a:srgbClr val="0070C0"/>
                </a:solidFill>
              </a:rPr>
              <a:t>avtonomnosti</a:t>
            </a:r>
            <a:r>
              <a:rPr lang="sl-SI" sz="1200" dirty="0" smtClean="0">
                <a:solidFill>
                  <a:srgbClr val="0070C0"/>
                </a:solidFill>
              </a:rPr>
              <a:t>.</a:t>
            </a:r>
          </a:p>
          <a:p>
            <a:endParaRPr lang="sl-SI" sz="1400" dirty="0" smtClean="0"/>
          </a:p>
          <a:p>
            <a:endParaRPr lang="sl-SI" sz="1400" dirty="0"/>
          </a:p>
          <a:p>
            <a:endParaRPr lang="sl-SI" sz="1400" dirty="0" smtClean="0"/>
          </a:p>
          <a:p>
            <a:endParaRPr lang="sl-SI" sz="1400" dirty="0"/>
          </a:p>
          <a:p>
            <a:endParaRPr lang="sl-SI" sz="1400" dirty="0" smtClean="0"/>
          </a:p>
          <a:p>
            <a:endParaRPr lang="sl-SI" sz="1400" dirty="0"/>
          </a:p>
          <a:p>
            <a:endParaRPr lang="sl-SI" sz="1400" dirty="0" smtClean="0"/>
          </a:p>
          <a:p>
            <a:endParaRPr lang="sl-SI" sz="1400" dirty="0"/>
          </a:p>
          <a:p>
            <a:endParaRPr lang="sl-SI" sz="1400" dirty="0" smtClean="0"/>
          </a:p>
          <a:p>
            <a:endParaRPr lang="sl-SI" sz="1400" dirty="0"/>
          </a:p>
          <a:p>
            <a:endParaRPr lang="sl-SI" sz="1400" dirty="0" smtClean="0"/>
          </a:p>
          <a:p>
            <a:endParaRPr lang="sl-SI" sz="1400" dirty="0"/>
          </a:p>
          <a:p>
            <a:endParaRPr lang="sl-SI" sz="1400" dirty="0" smtClean="0"/>
          </a:p>
          <a:p>
            <a:endParaRPr lang="sl-SI" sz="1400" dirty="0"/>
          </a:p>
          <a:p>
            <a:endParaRPr lang="sl-SI" sz="1400" dirty="0" smtClean="0"/>
          </a:p>
          <a:p>
            <a:r>
              <a:rPr lang="sl-SI" sz="1200" b="1" dirty="0" smtClean="0"/>
              <a:t>Rezultati </a:t>
            </a:r>
            <a:r>
              <a:rPr lang="sl-SI" sz="1200" dirty="0" smtClean="0"/>
              <a:t>:</a:t>
            </a:r>
          </a:p>
          <a:p>
            <a:r>
              <a:rPr lang="sl-SI" sz="1200" dirty="0" smtClean="0"/>
              <a:t>Učitelji  </a:t>
            </a:r>
            <a:r>
              <a:rPr lang="sl-SI" sz="1200" dirty="0"/>
              <a:t>pri </a:t>
            </a:r>
            <a:r>
              <a:rPr lang="sl-SI" sz="1200" b="1" u="sng" dirty="0"/>
              <a:t>iskanju rešitev</a:t>
            </a:r>
            <a:r>
              <a:rPr lang="sl-SI" sz="1200" b="1" dirty="0"/>
              <a:t> </a:t>
            </a:r>
            <a:r>
              <a:rPr lang="sl-SI" sz="1200" dirty="0"/>
              <a:t>uporabljajo načine na nižjem nivoju (</a:t>
            </a:r>
            <a:r>
              <a:rPr lang="sl-SI" sz="1200" dirty="0" err="1" smtClean="0"/>
              <a:t>konformni</a:t>
            </a:r>
            <a:r>
              <a:rPr lang="sl-SI" sz="1200" dirty="0" smtClean="0"/>
              <a:t>): </a:t>
            </a:r>
          </a:p>
          <a:p>
            <a:pPr marL="285750" indent="-285750">
              <a:buFont typeface="Wingdings" panose="05000000000000000000" pitchFamily="2" charset="2"/>
              <a:buChar char="§"/>
            </a:pPr>
            <a:r>
              <a:rPr lang="sl-SI" sz="1200" b="1" dirty="0" smtClean="0"/>
              <a:t>največkrat</a:t>
            </a:r>
            <a:r>
              <a:rPr lang="sl-SI" sz="1200" dirty="0" smtClean="0"/>
              <a:t> se posvetujejo </a:t>
            </a:r>
            <a:r>
              <a:rPr lang="sl-SI" sz="1200" dirty="0"/>
              <a:t>z </a:t>
            </a:r>
            <a:r>
              <a:rPr lang="sl-SI" sz="1200" b="1" dirty="0"/>
              <a:t>drugimi udeleženci</a:t>
            </a:r>
            <a:r>
              <a:rPr lang="sl-SI" sz="1200" dirty="0"/>
              <a:t> (58 odgovorov), </a:t>
            </a:r>
            <a:r>
              <a:rPr lang="sl-SI" sz="1000" dirty="0"/>
              <a:t>med njimi pa daleč največkrat z sodelavci (35 odgovorov), kolegi iz drugih šol, prijatelji in partnerji (7 odgovorov). Na starše, učence ali skupino učencev se v fazi iskanja rešitve manjkrat obračajo (16 odgovorov). </a:t>
            </a:r>
          </a:p>
          <a:p>
            <a:pPr marL="285750" indent="-285750">
              <a:buFont typeface="Wingdings" panose="05000000000000000000" pitchFamily="2" charset="2"/>
              <a:buChar char="§"/>
            </a:pPr>
            <a:r>
              <a:rPr lang="sl-SI" sz="1200" dirty="0"/>
              <a:t>Na drugem mestu se kot mesto iskanja odgovorov na problem pojavlja </a:t>
            </a:r>
            <a:r>
              <a:rPr lang="sl-SI" sz="1200" b="1" dirty="0"/>
              <a:t>stroka </a:t>
            </a:r>
            <a:r>
              <a:rPr lang="sl-SI" sz="1200" dirty="0"/>
              <a:t>(33 odgovorov), </a:t>
            </a:r>
            <a:r>
              <a:rPr lang="sl-SI" sz="1100" dirty="0"/>
              <a:t>kamor smo šteli šolsko svetovalno službo, vodstvo, strokovno literaturo, teorije in internet</a:t>
            </a:r>
            <a:r>
              <a:rPr lang="sl-SI" sz="1100" dirty="0" smtClean="0"/>
              <a:t>.</a:t>
            </a:r>
          </a:p>
          <a:p>
            <a:pPr marL="285750" indent="-285750">
              <a:buFont typeface="Wingdings" panose="05000000000000000000" pitchFamily="2" charset="2"/>
              <a:buChar char="§"/>
            </a:pPr>
            <a:r>
              <a:rPr lang="sl-SI" sz="1200" dirty="0" smtClean="0"/>
              <a:t>Na </a:t>
            </a:r>
            <a:r>
              <a:rPr lang="sl-SI" sz="1200" dirty="0"/>
              <a:t>zadnje mesto se z 20 odgovori uvršča učiteljeva </a:t>
            </a:r>
            <a:r>
              <a:rPr lang="sl-SI" sz="1200" b="1" dirty="0"/>
              <a:t>samostojna </a:t>
            </a:r>
            <a:r>
              <a:rPr lang="sl-SI" sz="1200" b="1" dirty="0" smtClean="0"/>
              <a:t>odločitev</a:t>
            </a:r>
            <a:r>
              <a:rPr lang="sl-SI" sz="1200" dirty="0"/>
              <a:t> </a:t>
            </a:r>
            <a:r>
              <a:rPr lang="sl-SI" sz="1100" dirty="0" smtClean="0"/>
              <a:t>(kjer učitelji </a:t>
            </a:r>
            <a:r>
              <a:rPr lang="sl-SI" sz="1100" dirty="0"/>
              <a:t>samostojno ocenijo situacijo, analizirajo vzroke, definirajo problem, si postavijo cilje in pri delovanju izhajajo iz preteklih</a:t>
            </a:r>
            <a:r>
              <a:rPr lang="sl-SI" sz="1100" b="1" dirty="0"/>
              <a:t> </a:t>
            </a:r>
            <a:r>
              <a:rPr lang="sl-SI" sz="1100" dirty="0" smtClean="0"/>
              <a:t>izkušenj).</a:t>
            </a:r>
            <a:endParaRPr lang="sl-SI" sz="1100" dirty="0"/>
          </a:p>
          <a:p>
            <a:endParaRPr lang="sl-SI" sz="1200" b="1" dirty="0" smtClean="0"/>
          </a:p>
          <a:p>
            <a:pPr lvl="0"/>
            <a:r>
              <a:rPr lang="sl-SI" sz="1300" b="1" dirty="0">
                <a:solidFill>
                  <a:srgbClr val="0070C0"/>
                </a:solidFill>
              </a:rPr>
              <a:t>Učitelje bolj motivirati, da v  problemskih situacijah bolj avtonomno razmišljajo in aktivno iščejo rešitve problemov, ter s tem spreminjajo rutinirano poklicno prakso in svoj sistem znanja o VIZ. Problem naj rešujejo  v sodelovanju z vsemi udeleženci (tudi učenci in starši).</a:t>
            </a:r>
          </a:p>
          <a:p>
            <a:endParaRPr lang="sl-SI" sz="1400" dirty="0"/>
          </a:p>
        </p:txBody>
      </p:sp>
      <p:graphicFrame>
        <p:nvGraphicFramePr>
          <p:cNvPr id="6" name="Tabela 5"/>
          <p:cNvGraphicFramePr>
            <a:graphicFrameLocks noGrp="1"/>
          </p:cNvGraphicFramePr>
          <p:nvPr>
            <p:extLst>
              <p:ext uri="{D42A27DB-BD31-4B8C-83A1-F6EECF244321}">
                <p14:modId xmlns:p14="http://schemas.microsoft.com/office/powerpoint/2010/main" val="741930052"/>
              </p:ext>
            </p:extLst>
          </p:nvPr>
        </p:nvGraphicFramePr>
        <p:xfrm>
          <a:off x="1475656" y="1556792"/>
          <a:ext cx="5616624" cy="3133754"/>
        </p:xfrm>
        <a:graphic>
          <a:graphicData uri="http://schemas.openxmlformats.org/drawingml/2006/table">
            <a:tbl>
              <a:tblPr firstRow="1" firstCol="1" bandRow="1" bandCol="1">
                <a:tableStyleId>{5C22544A-7EE6-4342-B048-85BDC9FD1C3A}</a:tableStyleId>
              </a:tblPr>
              <a:tblGrid>
                <a:gridCol w="856885"/>
                <a:gridCol w="4759739"/>
              </a:tblGrid>
              <a:tr h="162701">
                <a:tc>
                  <a:txBody>
                    <a:bodyPr/>
                    <a:lstStyle/>
                    <a:p>
                      <a:pPr algn="just">
                        <a:lnSpc>
                          <a:spcPct val="115000"/>
                        </a:lnSpc>
                        <a:spcAft>
                          <a:spcPts val="0"/>
                        </a:spcAft>
                      </a:pPr>
                      <a:r>
                        <a:rPr lang="sl-SI" sz="800" dirty="0">
                          <a:effectLst/>
                        </a:rPr>
                        <a:t> </a:t>
                      </a:r>
                      <a:endParaRPr lang="sl-SI" sz="800" dirty="0">
                        <a:effectLst/>
                        <a:latin typeface="Calibri"/>
                        <a:ea typeface="Calibri"/>
                        <a:cs typeface="Times New Roman"/>
                      </a:endParaRPr>
                    </a:p>
                  </a:txBody>
                  <a:tcPr marL="67597" marR="67597" marT="0" marB="0"/>
                </a:tc>
                <a:tc>
                  <a:txBody>
                    <a:bodyPr/>
                    <a:lstStyle/>
                    <a:p>
                      <a:pPr algn="just">
                        <a:lnSpc>
                          <a:spcPct val="115000"/>
                        </a:lnSpc>
                        <a:spcAft>
                          <a:spcPts val="0"/>
                        </a:spcAft>
                      </a:pPr>
                      <a:r>
                        <a:rPr lang="sl-SI" sz="800" dirty="0">
                          <a:effectLst/>
                        </a:rPr>
                        <a:t>Kje učitelj išče rešitve pri reševanju problemov v razredu</a:t>
                      </a:r>
                      <a:endParaRPr lang="sl-SI" sz="800" dirty="0">
                        <a:effectLst/>
                        <a:latin typeface="Calibri"/>
                        <a:ea typeface="Calibri"/>
                        <a:cs typeface="Times New Roman"/>
                      </a:endParaRPr>
                    </a:p>
                  </a:txBody>
                  <a:tcPr marL="67597" marR="67597" marT="0" marB="0"/>
                </a:tc>
              </a:tr>
              <a:tr h="918918">
                <a:tc>
                  <a:txBody>
                    <a:bodyPr/>
                    <a:lstStyle/>
                    <a:p>
                      <a:pPr algn="ctr">
                        <a:lnSpc>
                          <a:spcPct val="115000"/>
                        </a:lnSpc>
                        <a:spcAft>
                          <a:spcPts val="0"/>
                        </a:spcAft>
                      </a:pPr>
                      <a:r>
                        <a:rPr lang="sl-SI" sz="800" dirty="0">
                          <a:effectLst/>
                        </a:rPr>
                        <a:t>   </a:t>
                      </a:r>
                      <a:r>
                        <a:rPr lang="sl-SI" sz="800" dirty="0" smtClean="0">
                          <a:effectLst/>
                        </a:rPr>
                        <a:t>Posvetovanje </a:t>
                      </a:r>
                      <a:r>
                        <a:rPr lang="sl-SI" sz="800" dirty="0">
                          <a:effectLst/>
                        </a:rPr>
                        <a:t>z drugimi, udeleženci</a:t>
                      </a:r>
                    </a:p>
                    <a:p>
                      <a:pPr algn="ctr">
                        <a:lnSpc>
                          <a:spcPct val="115000"/>
                        </a:lnSpc>
                        <a:spcAft>
                          <a:spcPts val="0"/>
                        </a:spcAft>
                      </a:pPr>
                      <a:r>
                        <a:rPr lang="sl-SI" sz="800" dirty="0">
                          <a:effectLst/>
                        </a:rPr>
                        <a:t> </a:t>
                      </a:r>
                      <a:r>
                        <a:rPr lang="sl-SI" sz="800" dirty="0" smtClean="0">
                          <a:effectLst/>
                        </a:rPr>
                        <a:t>        58</a:t>
                      </a:r>
                      <a:endParaRPr lang="sl-SI" sz="800" dirty="0">
                        <a:effectLst/>
                        <a:latin typeface="Calibri"/>
                        <a:ea typeface="Calibri"/>
                        <a:cs typeface="Times New Roman"/>
                      </a:endParaRPr>
                    </a:p>
                  </a:txBody>
                  <a:tcPr marL="67597" marR="67597" marT="0" marB="0"/>
                </a:tc>
                <a:tc>
                  <a:txBody>
                    <a:bodyPr/>
                    <a:lstStyle/>
                    <a:p>
                      <a:pPr algn="just">
                        <a:lnSpc>
                          <a:spcPct val="115000"/>
                        </a:lnSpc>
                        <a:spcAft>
                          <a:spcPts val="0"/>
                        </a:spcAft>
                      </a:pPr>
                      <a:r>
                        <a:rPr lang="sl-SI" sz="800" dirty="0">
                          <a:effectLst/>
                        </a:rPr>
                        <a:t> * posvetovanje s kolegi, sodelavci, razrednikom                                                    </a:t>
                      </a:r>
                      <a:r>
                        <a:rPr lang="sl-SI" sz="800" dirty="0" smtClean="0">
                          <a:effectLst/>
                        </a:rPr>
                        <a:t>                              </a:t>
                      </a:r>
                      <a:r>
                        <a:rPr lang="sl-SI" sz="800" dirty="0">
                          <a:effectLst/>
                        </a:rPr>
                        <a:t>35                                             </a:t>
                      </a:r>
                    </a:p>
                    <a:p>
                      <a:pPr algn="just">
                        <a:lnSpc>
                          <a:spcPct val="115000"/>
                        </a:lnSpc>
                        <a:spcAft>
                          <a:spcPts val="0"/>
                        </a:spcAft>
                      </a:pPr>
                      <a:r>
                        <a:rPr lang="sl-SI" sz="800" dirty="0">
                          <a:effectLst/>
                        </a:rPr>
                        <a:t> *posvetovanje s sodelavci iz drugih šol                                                                  </a:t>
                      </a:r>
                      <a:r>
                        <a:rPr lang="sl-SI" sz="800" dirty="0" smtClean="0">
                          <a:effectLst/>
                        </a:rPr>
                        <a:t>                                   </a:t>
                      </a:r>
                      <a:r>
                        <a:rPr lang="sl-SI" sz="800" dirty="0">
                          <a:effectLst/>
                        </a:rPr>
                        <a:t>5    </a:t>
                      </a:r>
                    </a:p>
                    <a:p>
                      <a:pPr algn="just">
                        <a:lnSpc>
                          <a:spcPct val="115000"/>
                        </a:lnSpc>
                        <a:spcAft>
                          <a:spcPts val="0"/>
                        </a:spcAft>
                      </a:pPr>
                      <a:r>
                        <a:rPr lang="sl-SI" sz="800" dirty="0">
                          <a:effectLst/>
                        </a:rPr>
                        <a:t> * posvetovanje s partnerjem, prijatelji                                                                     </a:t>
                      </a:r>
                      <a:r>
                        <a:rPr lang="sl-SI" sz="800" dirty="0" smtClean="0">
                          <a:effectLst/>
                        </a:rPr>
                        <a:t>                                 </a:t>
                      </a:r>
                      <a:r>
                        <a:rPr lang="sl-SI" sz="800" dirty="0">
                          <a:effectLst/>
                        </a:rPr>
                        <a:t>2                                                      </a:t>
                      </a:r>
                      <a:r>
                        <a:rPr lang="sl-SI" sz="800" dirty="0" smtClean="0">
                          <a:effectLst/>
                        </a:rPr>
                        <a:t>                                             </a:t>
                      </a:r>
                      <a:endParaRPr lang="sl-SI" sz="800" dirty="0">
                        <a:effectLst/>
                      </a:endParaRPr>
                    </a:p>
                    <a:p>
                      <a:pPr algn="just">
                        <a:lnSpc>
                          <a:spcPct val="115000"/>
                        </a:lnSpc>
                        <a:spcAft>
                          <a:spcPts val="0"/>
                        </a:spcAft>
                      </a:pPr>
                      <a:r>
                        <a:rPr lang="sl-SI" sz="800" dirty="0">
                          <a:effectLst/>
                        </a:rPr>
                        <a:t>*pogovor z učencem                                                                                                  </a:t>
                      </a:r>
                      <a:r>
                        <a:rPr lang="sl-SI" sz="800" dirty="0" smtClean="0">
                          <a:effectLst/>
                        </a:rPr>
                        <a:t>                                     </a:t>
                      </a:r>
                      <a:r>
                        <a:rPr lang="sl-SI" sz="800" dirty="0">
                          <a:effectLst/>
                        </a:rPr>
                        <a:t>6</a:t>
                      </a:r>
                    </a:p>
                    <a:p>
                      <a:pPr algn="just">
                        <a:lnSpc>
                          <a:spcPct val="115000"/>
                        </a:lnSpc>
                        <a:spcAft>
                          <a:spcPts val="0"/>
                        </a:spcAft>
                      </a:pPr>
                      <a:r>
                        <a:rPr lang="sl-SI" sz="800" dirty="0">
                          <a:effectLst/>
                        </a:rPr>
                        <a:t>* pogovor s skupino učencev                                                                                   </a:t>
                      </a:r>
                      <a:r>
                        <a:rPr lang="sl-SI" sz="800" dirty="0" smtClean="0">
                          <a:effectLst/>
                        </a:rPr>
                        <a:t>                                    </a:t>
                      </a:r>
                      <a:r>
                        <a:rPr lang="sl-SI" sz="800" dirty="0">
                          <a:effectLst/>
                        </a:rPr>
                        <a:t>6                                                    </a:t>
                      </a:r>
                    </a:p>
                    <a:p>
                      <a:pPr algn="just">
                        <a:lnSpc>
                          <a:spcPct val="115000"/>
                        </a:lnSpc>
                        <a:spcAft>
                          <a:spcPts val="0"/>
                        </a:spcAft>
                      </a:pPr>
                      <a:r>
                        <a:rPr lang="sl-SI" sz="800" dirty="0">
                          <a:effectLst/>
                        </a:rPr>
                        <a:t>*pogovor s starši                                                                                                       </a:t>
                      </a:r>
                      <a:r>
                        <a:rPr lang="sl-SI" sz="800" dirty="0" smtClean="0">
                          <a:effectLst/>
                        </a:rPr>
                        <a:t>                                      </a:t>
                      </a:r>
                      <a:r>
                        <a:rPr lang="sl-SI" sz="800" dirty="0">
                          <a:effectLst/>
                        </a:rPr>
                        <a:t>4</a:t>
                      </a:r>
                    </a:p>
                    <a:p>
                      <a:pPr algn="just">
                        <a:lnSpc>
                          <a:spcPct val="115000"/>
                        </a:lnSpc>
                        <a:spcAft>
                          <a:spcPts val="0"/>
                        </a:spcAft>
                      </a:pPr>
                      <a:r>
                        <a:rPr lang="sl-SI" sz="800" dirty="0">
                          <a:effectLst/>
                        </a:rPr>
                        <a:t> </a:t>
                      </a:r>
                      <a:endParaRPr lang="sl-SI" sz="800" dirty="0">
                        <a:effectLst/>
                        <a:latin typeface="Calibri"/>
                        <a:ea typeface="Calibri"/>
                        <a:cs typeface="Times New Roman"/>
                      </a:endParaRPr>
                    </a:p>
                  </a:txBody>
                  <a:tcPr marL="67597" marR="67597" marT="0" marB="0"/>
                </a:tc>
              </a:tr>
              <a:tr h="654160">
                <a:tc>
                  <a:txBody>
                    <a:bodyPr/>
                    <a:lstStyle/>
                    <a:p>
                      <a:pPr algn="ctr">
                        <a:lnSpc>
                          <a:spcPct val="115000"/>
                        </a:lnSpc>
                        <a:spcAft>
                          <a:spcPts val="0"/>
                        </a:spcAft>
                      </a:pPr>
                      <a:r>
                        <a:rPr lang="sl-SI" sz="800" dirty="0" smtClean="0">
                          <a:effectLst/>
                        </a:rPr>
                        <a:t>Stroka</a:t>
                      </a:r>
                      <a:endParaRPr lang="sl-SI" sz="800" dirty="0">
                        <a:effectLst/>
                      </a:endParaRPr>
                    </a:p>
                    <a:p>
                      <a:pPr algn="ctr">
                        <a:lnSpc>
                          <a:spcPct val="115000"/>
                        </a:lnSpc>
                        <a:spcAft>
                          <a:spcPts val="0"/>
                        </a:spcAft>
                      </a:pPr>
                      <a:r>
                        <a:rPr lang="sl-SI" sz="800" dirty="0">
                          <a:effectLst/>
                        </a:rPr>
                        <a:t> </a:t>
                      </a:r>
                    </a:p>
                    <a:p>
                      <a:pPr algn="ctr">
                        <a:lnSpc>
                          <a:spcPct val="115000"/>
                        </a:lnSpc>
                        <a:spcAft>
                          <a:spcPts val="0"/>
                        </a:spcAft>
                      </a:pPr>
                      <a:r>
                        <a:rPr lang="sl-SI" sz="800" dirty="0">
                          <a:effectLst/>
                        </a:rPr>
                        <a:t>33</a:t>
                      </a:r>
                      <a:endParaRPr lang="sl-SI" sz="800" dirty="0">
                        <a:effectLst/>
                        <a:latin typeface="Calibri"/>
                        <a:ea typeface="Calibri"/>
                        <a:cs typeface="Times New Roman"/>
                      </a:endParaRPr>
                    </a:p>
                  </a:txBody>
                  <a:tcPr marL="67597" marR="67597" marT="0" marB="0"/>
                </a:tc>
                <a:tc>
                  <a:txBody>
                    <a:bodyPr/>
                    <a:lstStyle/>
                    <a:p>
                      <a:pPr algn="just">
                        <a:lnSpc>
                          <a:spcPct val="115000"/>
                        </a:lnSpc>
                        <a:spcAft>
                          <a:spcPts val="0"/>
                        </a:spcAft>
                      </a:pPr>
                      <a:r>
                        <a:rPr lang="sl-SI" sz="800" dirty="0">
                          <a:effectLst/>
                        </a:rPr>
                        <a:t>*svetovalna služba                                                                                                      </a:t>
                      </a:r>
                      <a:r>
                        <a:rPr lang="sl-SI" sz="800" dirty="0" smtClean="0">
                          <a:effectLst/>
                        </a:rPr>
                        <a:t>                                  </a:t>
                      </a:r>
                      <a:r>
                        <a:rPr lang="sl-SI" sz="800" dirty="0">
                          <a:effectLst/>
                        </a:rPr>
                        <a:t>17</a:t>
                      </a:r>
                    </a:p>
                    <a:p>
                      <a:pPr algn="just">
                        <a:lnSpc>
                          <a:spcPct val="115000"/>
                        </a:lnSpc>
                        <a:spcAft>
                          <a:spcPts val="0"/>
                        </a:spcAft>
                      </a:pPr>
                      <a:r>
                        <a:rPr lang="sl-SI" sz="800" dirty="0">
                          <a:effectLst/>
                        </a:rPr>
                        <a:t>*v literaturi, teoriji                                                                                                       </a:t>
                      </a:r>
                      <a:r>
                        <a:rPr lang="sl-SI" sz="800" dirty="0" smtClean="0">
                          <a:effectLst/>
                        </a:rPr>
                        <a:t>                                 </a:t>
                      </a:r>
                      <a:r>
                        <a:rPr lang="sl-SI" sz="800" dirty="0">
                          <a:effectLst/>
                        </a:rPr>
                        <a:t>13</a:t>
                      </a:r>
                    </a:p>
                    <a:p>
                      <a:pPr algn="just">
                        <a:lnSpc>
                          <a:spcPct val="115000"/>
                        </a:lnSpc>
                        <a:spcAft>
                          <a:spcPts val="0"/>
                        </a:spcAft>
                      </a:pPr>
                      <a:r>
                        <a:rPr lang="sl-SI" sz="800" dirty="0">
                          <a:effectLst/>
                        </a:rPr>
                        <a:t>*vodstvo šole                                                                                                              </a:t>
                      </a:r>
                      <a:r>
                        <a:rPr lang="sl-SI" sz="800" dirty="0" smtClean="0">
                          <a:effectLst/>
                        </a:rPr>
                        <a:t>                                     </a:t>
                      </a:r>
                      <a:r>
                        <a:rPr lang="sl-SI" sz="800" dirty="0">
                          <a:effectLst/>
                        </a:rPr>
                        <a:t>2</a:t>
                      </a:r>
                    </a:p>
                    <a:p>
                      <a:pPr algn="just">
                        <a:lnSpc>
                          <a:spcPct val="115000"/>
                        </a:lnSpc>
                        <a:spcAft>
                          <a:spcPts val="0"/>
                        </a:spcAft>
                      </a:pPr>
                      <a:r>
                        <a:rPr lang="sl-SI" sz="800" dirty="0">
                          <a:effectLst/>
                        </a:rPr>
                        <a:t>*internet                                                                                                                   </a:t>
                      </a:r>
                      <a:r>
                        <a:rPr lang="sl-SI" sz="800" dirty="0" smtClean="0">
                          <a:effectLst/>
                        </a:rPr>
                        <a:t>                                         </a:t>
                      </a:r>
                      <a:r>
                        <a:rPr lang="sl-SI" sz="800" dirty="0">
                          <a:effectLst/>
                        </a:rPr>
                        <a:t>1</a:t>
                      </a:r>
                    </a:p>
                    <a:p>
                      <a:pPr algn="just">
                        <a:lnSpc>
                          <a:spcPct val="115000"/>
                        </a:lnSpc>
                        <a:spcAft>
                          <a:spcPts val="0"/>
                        </a:spcAft>
                      </a:pPr>
                      <a:r>
                        <a:rPr lang="sl-SI" sz="800" dirty="0">
                          <a:effectLst/>
                        </a:rPr>
                        <a:t> </a:t>
                      </a:r>
                      <a:endParaRPr lang="sl-SI" sz="800" dirty="0">
                        <a:effectLst/>
                        <a:latin typeface="Calibri"/>
                        <a:ea typeface="Calibri"/>
                        <a:cs typeface="Times New Roman"/>
                      </a:endParaRPr>
                    </a:p>
                  </a:txBody>
                  <a:tcPr marL="67597" marR="67597" marT="0" marB="0"/>
                </a:tc>
              </a:tr>
              <a:tr h="1288557">
                <a:tc>
                  <a:txBody>
                    <a:bodyPr/>
                    <a:lstStyle/>
                    <a:p>
                      <a:pPr algn="ctr">
                        <a:lnSpc>
                          <a:spcPct val="115000"/>
                        </a:lnSpc>
                        <a:spcAft>
                          <a:spcPts val="0"/>
                        </a:spcAft>
                      </a:pPr>
                      <a:r>
                        <a:rPr lang="sl-SI" sz="800" dirty="0" smtClean="0">
                          <a:effectLst/>
                        </a:rPr>
                        <a:t>Samostojna </a:t>
                      </a:r>
                      <a:r>
                        <a:rPr lang="sl-SI" sz="800" dirty="0">
                          <a:effectLst/>
                        </a:rPr>
                        <a:t>odločitev</a:t>
                      </a:r>
                    </a:p>
                    <a:p>
                      <a:pPr algn="ctr">
                        <a:lnSpc>
                          <a:spcPct val="115000"/>
                        </a:lnSpc>
                        <a:spcAft>
                          <a:spcPts val="0"/>
                        </a:spcAft>
                      </a:pPr>
                      <a:r>
                        <a:rPr lang="sl-SI" sz="800" dirty="0">
                          <a:effectLst/>
                        </a:rPr>
                        <a:t> </a:t>
                      </a:r>
                    </a:p>
                    <a:p>
                      <a:pPr algn="ctr">
                        <a:lnSpc>
                          <a:spcPct val="115000"/>
                        </a:lnSpc>
                        <a:spcAft>
                          <a:spcPts val="0"/>
                        </a:spcAft>
                      </a:pPr>
                      <a:r>
                        <a:rPr lang="sl-SI" sz="800" dirty="0">
                          <a:effectLst/>
                        </a:rPr>
                        <a:t>20</a:t>
                      </a:r>
                      <a:endParaRPr lang="sl-SI" sz="800" dirty="0">
                        <a:effectLst/>
                        <a:latin typeface="Calibri"/>
                        <a:ea typeface="Calibri"/>
                        <a:cs typeface="Times New Roman"/>
                      </a:endParaRPr>
                    </a:p>
                  </a:txBody>
                  <a:tcPr marL="67597" marR="67597" marT="0" marB="0"/>
                </a:tc>
                <a:tc>
                  <a:txBody>
                    <a:bodyPr/>
                    <a:lstStyle/>
                    <a:p>
                      <a:pPr algn="just">
                        <a:lnSpc>
                          <a:spcPct val="115000"/>
                        </a:lnSpc>
                        <a:spcAft>
                          <a:spcPts val="0"/>
                        </a:spcAft>
                      </a:pPr>
                      <a:r>
                        <a:rPr lang="sl-SI" sz="800" dirty="0">
                          <a:effectLst/>
                        </a:rPr>
                        <a:t>* iščem rešitve pri sebi                                                                                                </a:t>
                      </a:r>
                      <a:r>
                        <a:rPr lang="sl-SI" sz="800" dirty="0" smtClean="0">
                          <a:effectLst/>
                        </a:rPr>
                        <a:t>                                  </a:t>
                      </a:r>
                      <a:r>
                        <a:rPr lang="sl-SI" sz="800" dirty="0">
                          <a:effectLst/>
                        </a:rPr>
                        <a:t>6</a:t>
                      </a:r>
                    </a:p>
                    <a:p>
                      <a:pPr algn="just">
                        <a:lnSpc>
                          <a:spcPct val="115000"/>
                        </a:lnSpc>
                        <a:spcAft>
                          <a:spcPts val="0"/>
                        </a:spcAft>
                      </a:pPr>
                      <a:r>
                        <a:rPr lang="sl-SI" sz="800" dirty="0">
                          <a:effectLst/>
                        </a:rPr>
                        <a:t>* analiziram situacijo (distanca), si zavrtim film v svoji glavi                                    </a:t>
                      </a:r>
                      <a:r>
                        <a:rPr lang="sl-SI" sz="800" dirty="0" smtClean="0">
                          <a:effectLst/>
                        </a:rPr>
                        <a:t>                           </a:t>
                      </a:r>
                      <a:r>
                        <a:rPr lang="sl-SI" sz="800" dirty="0">
                          <a:effectLst/>
                        </a:rPr>
                        <a:t>4</a:t>
                      </a:r>
                    </a:p>
                    <a:p>
                      <a:pPr algn="just">
                        <a:lnSpc>
                          <a:spcPct val="115000"/>
                        </a:lnSpc>
                        <a:spcAft>
                          <a:spcPts val="0"/>
                        </a:spcAft>
                      </a:pPr>
                      <a:r>
                        <a:rPr lang="sl-SI" sz="800" dirty="0">
                          <a:effectLst/>
                        </a:rPr>
                        <a:t>*lastna presoja                                                                                                              </a:t>
                      </a:r>
                      <a:r>
                        <a:rPr lang="sl-SI" sz="800" dirty="0" smtClean="0">
                          <a:effectLst/>
                        </a:rPr>
                        <a:t>                                 </a:t>
                      </a:r>
                      <a:r>
                        <a:rPr lang="sl-SI" sz="800" dirty="0">
                          <a:effectLst/>
                        </a:rPr>
                        <a:t>3</a:t>
                      </a:r>
                    </a:p>
                    <a:p>
                      <a:pPr algn="just">
                        <a:lnSpc>
                          <a:spcPct val="115000"/>
                        </a:lnSpc>
                        <a:spcAft>
                          <a:spcPts val="0"/>
                        </a:spcAft>
                      </a:pPr>
                      <a:r>
                        <a:rPr lang="sl-SI" sz="800" dirty="0">
                          <a:effectLst/>
                        </a:rPr>
                        <a:t>*pomagajo mi dolgoletne izkušnje iz prakse                                                                 </a:t>
                      </a:r>
                      <a:r>
                        <a:rPr lang="sl-SI" sz="800" dirty="0" smtClean="0">
                          <a:effectLst/>
                        </a:rPr>
                        <a:t>                          </a:t>
                      </a:r>
                      <a:r>
                        <a:rPr lang="sl-SI" sz="800" dirty="0">
                          <a:effectLst/>
                        </a:rPr>
                        <a:t>2</a:t>
                      </a:r>
                    </a:p>
                    <a:p>
                      <a:pPr algn="just">
                        <a:lnSpc>
                          <a:spcPct val="115000"/>
                        </a:lnSpc>
                        <a:spcAft>
                          <a:spcPts val="0"/>
                        </a:spcAft>
                      </a:pPr>
                      <a:r>
                        <a:rPr lang="sl-SI" sz="800" dirty="0">
                          <a:effectLst/>
                        </a:rPr>
                        <a:t>*razmišljam, če je problem pri meni                                                                          </a:t>
                      </a:r>
                      <a:r>
                        <a:rPr lang="sl-SI" sz="800" dirty="0" smtClean="0">
                          <a:effectLst/>
                        </a:rPr>
                        <a:t>                               </a:t>
                      </a:r>
                      <a:r>
                        <a:rPr lang="sl-SI" sz="800" dirty="0">
                          <a:effectLst/>
                        </a:rPr>
                        <a:t>2</a:t>
                      </a:r>
                    </a:p>
                    <a:p>
                      <a:pPr algn="just">
                        <a:lnSpc>
                          <a:spcPct val="115000"/>
                        </a:lnSpc>
                        <a:spcAft>
                          <a:spcPts val="0"/>
                        </a:spcAft>
                      </a:pPr>
                      <a:r>
                        <a:rPr lang="sl-SI" sz="800" dirty="0">
                          <a:effectLst/>
                        </a:rPr>
                        <a:t>*razmislek o sebi, kaj želim doseči                                                                              </a:t>
                      </a:r>
                      <a:r>
                        <a:rPr lang="sl-SI" sz="800" dirty="0" smtClean="0">
                          <a:effectLst/>
                        </a:rPr>
                        <a:t>                               </a:t>
                      </a:r>
                      <a:r>
                        <a:rPr lang="sl-SI" sz="800" dirty="0">
                          <a:effectLst/>
                        </a:rPr>
                        <a:t>1</a:t>
                      </a:r>
                    </a:p>
                    <a:p>
                      <a:pPr algn="just">
                        <a:lnSpc>
                          <a:spcPct val="115000"/>
                        </a:lnSpc>
                        <a:spcAft>
                          <a:spcPts val="0"/>
                        </a:spcAft>
                      </a:pPr>
                      <a:r>
                        <a:rPr lang="sl-SI" sz="800" dirty="0">
                          <a:effectLst/>
                        </a:rPr>
                        <a:t>*analiziram vzroke v otroku, njegovem domačem okolju                                          </a:t>
                      </a:r>
                      <a:r>
                        <a:rPr lang="sl-SI" sz="800" dirty="0" smtClean="0">
                          <a:effectLst/>
                        </a:rPr>
                        <a:t>                          </a:t>
                      </a:r>
                      <a:r>
                        <a:rPr lang="sl-SI" sz="800" dirty="0">
                          <a:effectLst/>
                        </a:rPr>
                        <a:t>1                                                        </a:t>
                      </a:r>
                    </a:p>
                    <a:p>
                      <a:pPr algn="just">
                        <a:lnSpc>
                          <a:spcPct val="115000"/>
                        </a:lnSpc>
                        <a:spcAft>
                          <a:spcPts val="0"/>
                        </a:spcAft>
                      </a:pPr>
                      <a:r>
                        <a:rPr lang="sl-SI" sz="800" dirty="0">
                          <a:effectLst/>
                        </a:rPr>
                        <a:t>*rešitve iščem povsod, kjer jih lahko najdem (v šoli in izven)                                  </a:t>
                      </a:r>
                      <a:r>
                        <a:rPr lang="sl-SI" sz="800" dirty="0" smtClean="0">
                          <a:effectLst/>
                        </a:rPr>
                        <a:t>                            1</a:t>
                      </a:r>
                      <a:endParaRPr lang="sl-SI" sz="800" dirty="0">
                        <a:effectLst/>
                      </a:endParaRPr>
                    </a:p>
                  </a:txBody>
                  <a:tcPr marL="67597" marR="67597" marT="0" marB="0"/>
                </a:tc>
              </a:tr>
            </a:tbl>
          </a:graphicData>
        </a:graphic>
      </p:graphicFrame>
      <p:sp>
        <p:nvSpPr>
          <p:cNvPr id="7" name="5-kraka zvezda 6"/>
          <p:cNvSpPr/>
          <p:nvPr/>
        </p:nvSpPr>
        <p:spPr>
          <a:xfrm>
            <a:off x="179512" y="5805264"/>
            <a:ext cx="432048" cy="36004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Tree>
    <p:extLst>
      <p:ext uri="{BB962C8B-B14F-4D97-AF65-F5344CB8AC3E}">
        <p14:creationId xmlns:p14="http://schemas.microsoft.com/office/powerpoint/2010/main" val="168885797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778098"/>
          </a:xfrm>
        </p:spPr>
        <p:txBody>
          <a:bodyPr>
            <a:normAutofit/>
          </a:bodyPr>
          <a:lstStyle/>
          <a:p>
            <a:r>
              <a:rPr lang="sl-SI" dirty="0">
                <a:solidFill>
                  <a:srgbClr val="00B050"/>
                </a:solidFill>
              </a:rPr>
              <a:t>VEDENJE: </a:t>
            </a:r>
            <a:r>
              <a:rPr lang="sl-SI" sz="3000" dirty="0" smtClean="0"/>
              <a:t>NAČIN REŠEVANJA PROBLEMA</a:t>
            </a:r>
            <a:endParaRPr lang="sl-SI" sz="3000" dirty="0"/>
          </a:p>
        </p:txBody>
      </p:sp>
      <p:graphicFrame>
        <p:nvGraphicFramePr>
          <p:cNvPr id="4" name="Ograda vsebine 3"/>
          <p:cNvGraphicFramePr>
            <a:graphicFrameLocks noGrp="1"/>
          </p:cNvGraphicFramePr>
          <p:nvPr>
            <p:ph idx="1"/>
            <p:extLst>
              <p:ext uri="{D42A27DB-BD31-4B8C-83A1-F6EECF244321}">
                <p14:modId xmlns:p14="http://schemas.microsoft.com/office/powerpoint/2010/main" val="848873828"/>
              </p:ext>
            </p:extLst>
          </p:nvPr>
        </p:nvGraphicFramePr>
        <p:xfrm>
          <a:off x="827584" y="1124745"/>
          <a:ext cx="6984776" cy="5083697"/>
        </p:xfrm>
        <a:graphic>
          <a:graphicData uri="http://schemas.openxmlformats.org/drawingml/2006/table">
            <a:tbl>
              <a:tblPr firstRow="1" firstCol="1" bandRow="1" bandCol="1">
                <a:tableStyleId>{5C22544A-7EE6-4342-B048-85BDC9FD1C3A}</a:tableStyleId>
              </a:tblPr>
              <a:tblGrid>
                <a:gridCol w="1065616"/>
                <a:gridCol w="5919160"/>
              </a:tblGrid>
              <a:tr h="122230">
                <a:tc>
                  <a:txBody>
                    <a:bodyPr/>
                    <a:lstStyle/>
                    <a:p>
                      <a:pPr algn="just">
                        <a:lnSpc>
                          <a:spcPct val="115000"/>
                        </a:lnSpc>
                        <a:spcAft>
                          <a:spcPts val="0"/>
                        </a:spcAft>
                      </a:pPr>
                      <a:r>
                        <a:rPr lang="sl-SI" sz="700" dirty="0">
                          <a:effectLst/>
                        </a:rPr>
                        <a:t> </a:t>
                      </a:r>
                      <a:endParaRPr lang="sl-SI" sz="600" dirty="0">
                        <a:effectLst/>
                        <a:latin typeface="Calibri"/>
                        <a:ea typeface="Calibri"/>
                        <a:cs typeface="Times New Roman"/>
                      </a:endParaRPr>
                    </a:p>
                  </a:txBody>
                  <a:tcPr marL="39236" marR="39236" marT="0" marB="0"/>
                </a:tc>
                <a:tc>
                  <a:txBody>
                    <a:bodyPr/>
                    <a:lstStyle/>
                    <a:p>
                      <a:pPr algn="just">
                        <a:lnSpc>
                          <a:spcPct val="115000"/>
                        </a:lnSpc>
                        <a:spcAft>
                          <a:spcPts val="0"/>
                        </a:spcAft>
                      </a:pPr>
                      <a:r>
                        <a:rPr lang="sl-SI" sz="700" dirty="0">
                          <a:effectLst/>
                        </a:rPr>
                        <a:t>Kako učitelj rešuje problemske situacije v razredu (način reševanja)</a:t>
                      </a:r>
                      <a:endParaRPr lang="sl-SI" sz="600" dirty="0">
                        <a:effectLst/>
                        <a:latin typeface="Calibri"/>
                        <a:ea typeface="Calibri"/>
                        <a:cs typeface="Times New Roman"/>
                      </a:endParaRPr>
                    </a:p>
                  </a:txBody>
                  <a:tcPr marL="39236" marR="39236" marT="0" marB="0"/>
                </a:tc>
              </a:tr>
              <a:tr h="1984461">
                <a:tc>
                  <a:txBody>
                    <a:bodyPr/>
                    <a:lstStyle/>
                    <a:p>
                      <a:pPr algn="ctr">
                        <a:lnSpc>
                          <a:spcPct val="115000"/>
                        </a:lnSpc>
                        <a:spcAft>
                          <a:spcPts val="0"/>
                        </a:spcAft>
                      </a:pPr>
                      <a:r>
                        <a:rPr lang="sl-SI" sz="600" dirty="0">
                          <a:effectLst/>
                        </a:rPr>
                        <a:t> </a:t>
                      </a:r>
                    </a:p>
                    <a:p>
                      <a:pPr algn="ctr">
                        <a:lnSpc>
                          <a:spcPct val="115000"/>
                        </a:lnSpc>
                        <a:spcAft>
                          <a:spcPts val="0"/>
                        </a:spcAft>
                      </a:pPr>
                      <a:r>
                        <a:rPr lang="sl-SI" sz="600" dirty="0">
                          <a:effectLst/>
                        </a:rPr>
                        <a:t> </a:t>
                      </a:r>
                    </a:p>
                    <a:p>
                      <a:pPr algn="ctr">
                        <a:lnSpc>
                          <a:spcPct val="115000"/>
                        </a:lnSpc>
                        <a:spcAft>
                          <a:spcPts val="0"/>
                        </a:spcAft>
                      </a:pPr>
                      <a:r>
                        <a:rPr lang="sl-SI" sz="600" dirty="0">
                          <a:effectLst/>
                        </a:rPr>
                        <a:t> </a:t>
                      </a:r>
                    </a:p>
                    <a:p>
                      <a:pPr algn="ctr">
                        <a:lnSpc>
                          <a:spcPct val="115000"/>
                        </a:lnSpc>
                        <a:spcAft>
                          <a:spcPts val="0"/>
                        </a:spcAft>
                      </a:pPr>
                      <a:r>
                        <a:rPr lang="sl-SI" sz="600" dirty="0">
                          <a:effectLst/>
                        </a:rPr>
                        <a:t>Učitelj s spremembo dejavnosti v razredu</a:t>
                      </a:r>
                    </a:p>
                    <a:p>
                      <a:pPr algn="ctr">
                        <a:lnSpc>
                          <a:spcPct val="115000"/>
                        </a:lnSpc>
                        <a:spcAft>
                          <a:spcPts val="0"/>
                        </a:spcAft>
                      </a:pPr>
                      <a:r>
                        <a:rPr lang="sl-SI" sz="600" dirty="0">
                          <a:effectLst/>
                        </a:rPr>
                        <a:t> </a:t>
                      </a:r>
                    </a:p>
                    <a:p>
                      <a:pPr algn="ctr">
                        <a:lnSpc>
                          <a:spcPct val="115000"/>
                        </a:lnSpc>
                        <a:spcAft>
                          <a:spcPts val="0"/>
                        </a:spcAft>
                      </a:pPr>
                      <a:r>
                        <a:rPr lang="sl-SI" sz="600" dirty="0">
                          <a:effectLst/>
                        </a:rPr>
                        <a:t> </a:t>
                      </a:r>
                    </a:p>
                    <a:p>
                      <a:pPr algn="ctr">
                        <a:lnSpc>
                          <a:spcPct val="115000"/>
                        </a:lnSpc>
                        <a:spcAft>
                          <a:spcPts val="0"/>
                        </a:spcAft>
                      </a:pPr>
                      <a:r>
                        <a:rPr lang="sl-SI" sz="600" dirty="0">
                          <a:effectLst/>
                        </a:rPr>
                        <a:t> </a:t>
                      </a:r>
                    </a:p>
                    <a:p>
                      <a:pPr algn="ctr">
                        <a:lnSpc>
                          <a:spcPct val="115000"/>
                        </a:lnSpc>
                        <a:spcAft>
                          <a:spcPts val="0"/>
                        </a:spcAft>
                      </a:pPr>
                      <a:r>
                        <a:rPr lang="sl-SI" sz="600" dirty="0">
                          <a:effectLst/>
                        </a:rPr>
                        <a:t>29</a:t>
                      </a:r>
                      <a:endParaRPr lang="sl-SI" sz="600" dirty="0">
                        <a:effectLst/>
                        <a:latin typeface="Calibri"/>
                        <a:ea typeface="Calibri"/>
                        <a:cs typeface="Times New Roman"/>
                      </a:endParaRPr>
                    </a:p>
                  </a:txBody>
                  <a:tcPr marL="39236" marR="39236" marT="0" marB="0"/>
                </a:tc>
                <a:tc>
                  <a:txBody>
                    <a:bodyPr/>
                    <a:lstStyle/>
                    <a:p>
                      <a:pPr>
                        <a:lnSpc>
                          <a:spcPct val="115000"/>
                        </a:lnSpc>
                        <a:spcAft>
                          <a:spcPts val="0"/>
                        </a:spcAft>
                      </a:pPr>
                      <a:r>
                        <a:rPr lang="sl-SI" sz="600" dirty="0">
                          <a:effectLst/>
                        </a:rPr>
                        <a:t>*spremenim pristop, uporabim drugo metodo, poiščem drugo pot                              </a:t>
                      </a:r>
                      <a:r>
                        <a:rPr lang="sl-SI" sz="600" dirty="0" smtClean="0">
                          <a:effectLst/>
                        </a:rPr>
                        <a:t>                                                                                                                                          </a:t>
                      </a:r>
                      <a:r>
                        <a:rPr lang="sl-SI" sz="600" dirty="0">
                          <a:effectLst/>
                        </a:rPr>
                        <a:t>7</a:t>
                      </a:r>
                    </a:p>
                    <a:p>
                      <a:pPr>
                        <a:lnSpc>
                          <a:spcPct val="115000"/>
                        </a:lnSpc>
                        <a:spcAft>
                          <a:spcPts val="0"/>
                        </a:spcAft>
                      </a:pPr>
                      <a:r>
                        <a:rPr lang="sl-SI" sz="600" dirty="0">
                          <a:effectLst/>
                        </a:rPr>
                        <a:t>* upoštevam svoje minule izkušnje, pridobljene s prakso                                         </a:t>
                      </a:r>
                      <a:r>
                        <a:rPr lang="sl-SI" sz="600" dirty="0" smtClean="0">
                          <a:effectLst/>
                        </a:rPr>
                        <a:t>                                                                                                                                                </a:t>
                      </a:r>
                      <a:r>
                        <a:rPr lang="sl-SI" sz="600" dirty="0">
                          <a:effectLst/>
                        </a:rPr>
                        <a:t>3                                        </a:t>
                      </a:r>
                    </a:p>
                    <a:p>
                      <a:pPr>
                        <a:lnSpc>
                          <a:spcPct val="115000"/>
                        </a:lnSpc>
                        <a:spcAft>
                          <a:spcPts val="0"/>
                        </a:spcAft>
                      </a:pPr>
                      <a:r>
                        <a:rPr lang="sl-SI" sz="600" dirty="0">
                          <a:effectLst/>
                        </a:rPr>
                        <a:t>*reševanja težav se lotim temeljito, transparentno, postopno                                      </a:t>
                      </a:r>
                      <a:r>
                        <a:rPr lang="sl-SI" sz="600" dirty="0" smtClean="0">
                          <a:effectLst/>
                        </a:rPr>
                        <a:t>                                                                                                                                          </a:t>
                      </a:r>
                      <a:r>
                        <a:rPr lang="sl-SI" sz="600" dirty="0">
                          <a:effectLst/>
                        </a:rPr>
                        <a:t>2</a:t>
                      </a:r>
                    </a:p>
                    <a:p>
                      <a:pPr>
                        <a:lnSpc>
                          <a:spcPct val="115000"/>
                        </a:lnSpc>
                        <a:spcAft>
                          <a:spcPts val="0"/>
                        </a:spcAft>
                      </a:pPr>
                      <a:r>
                        <a:rPr lang="sl-SI" sz="600" dirty="0">
                          <a:effectLst/>
                        </a:rPr>
                        <a:t>*skušam drugače reagirati v podobni težavi kasneje                                                  </a:t>
                      </a:r>
                      <a:r>
                        <a:rPr lang="sl-SI" sz="600" dirty="0" smtClean="0">
                          <a:effectLst/>
                        </a:rPr>
                        <a:t>                                                                                                                                               </a:t>
                      </a:r>
                      <a:r>
                        <a:rPr lang="sl-SI" sz="600" dirty="0">
                          <a:effectLst/>
                        </a:rPr>
                        <a:t>2</a:t>
                      </a:r>
                    </a:p>
                    <a:p>
                      <a:pPr>
                        <a:lnSpc>
                          <a:spcPct val="115000"/>
                        </a:lnSpc>
                        <a:spcAft>
                          <a:spcPts val="0"/>
                        </a:spcAft>
                      </a:pPr>
                      <a:r>
                        <a:rPr lang="sl-SI" sz="600" dirty="0">
                          <a:effectLst/>
                        </a:rPr>
                        <a:t>*odvisno od situacije – improviziram   (intuicija)                                                        </a:t>
                      </a:r>
                      <a:r>
                        <a:rPr lang="sl-SI" sz="600" dirty="0" smtClean="0">
                          <a:effectLst/>
                        </a:rPr>
                        <a:t>                                                                                                                                                </a:t>
                      </a:r>
                      <a:r>
                        <a:rPr lang="sl-SI" sz="600" dirty="0">
                          <a:effectLst/>
                        </a:rPr>
                        <a:t>2</a:t>
                      </a:r>
                    </a:p>
                    <a:p>
                      <a:pPr>
                        <a:lnSpc>
                          <a:spcPct val="115000"/>
                        </a:lnSpc>
                        <a:spcAft>
                          <a:spcPts val="0"/>
                        </a:spcAft>
                      </a:pPr>
                      <a:r>
                        <a:rPr lang="sl-SI" sz="600" dirty="0">
                          <a:effectLst/>
                        </a:rPr>
                        <a:t>*prekinemo delo in ga popestrimo z drugo aktivnostjo, pogovorom…                   </a:t>
                      </a:r>
                      <a:r>
                        <a:rPr lang="sl-SI" sz="600" dirty="0" smtClean="0">
                          <a:effectLst/>
                        </a:rPr>
                        <a:t>                                                                                                                                                </a:t>
                      </a:r>
                      <a:r>
                        <a:rPr lang="sl-SI" sz="600" dirty="0">
                          <a:effectLst/>
                        </a:rPr>
                        <a:t>1</a:t>
                      </a:r>
                    </a:p>
                    <a:p>
                      <a:pPr>
                        <a:lnSpc>
                          <a:spcPct val="115000"/>
                        </a:lnSpc>
                        <a:spcAft>
                          <a:spcPts val="0"/>
                        </a:spcAft>
                      </a:pPr>
                      <a:r>
                        <a:rPr lang="sl-SI" sz="600" dirty="0">
                          <a:effectLst/>
                        </a:rPr>
                        <a:t>*skušam preprečiti težave z </a:t>
                      </a:r>
                      <a:r>
                        <a:rPr lang="sl-SI" sz="600" dirty="0" smtClean="0">
                          <a:effectLst/>
                        </a:rPr>
                        <a:t>delom </a:t>
                      </a:r>
                      <a:r>
                        <a:rPr lang="sl-SI" sz="600" dirty="0">
                          <a:effectLst/>
                        </a:rPr>
                        <a:t>v skupinah, razporejanjem nalog                        </a:t>
                      </a:r>
                      <a:r>
                        <a:rPr lang="sl-SI" sz="600" dirty="0" smtClean="0">
                          <a:effectLst/>
                        </a:rPr>
                        <a:t>                                                                                                                                            </a:t>
                      </a:r>
                      <a:r>
                        <a:rPr lang="sl-SI" sz="600" dirty="0">
                          <a:effectLst/>
                        </a:rPr>
                        <a:t>1</a:t>
                      </a:r>
                    </a:p>
                    <a:p>
                      <a:pPr>
                        <a:lnSpc>
                          <a:spcPct val="115000"/>
                        </a:lnSpc>
                        <a:spcAft>
                          <a:spcPts val="0"/>
                        </a:spcAft>
                      </a:pPr>
                      <a:r>
                        <a:rPr lang="sl-SI" sz="600" dirty="0">
                          <a:effectLst/>
                        </a:rPr>
                        <a:t>*individualnim pristopom, dopolnilnim poukom                                                           </a:t>
                      </a:r>
                      <a:r>
                        <a:rPr lang="sl-SI" sz="600" dirty="0" smtClean="0">
                          <a:effectLst/>
                        </a:rPr>
                        <a:t>                                                                                                                                            </a:t>
                      </a:r>
                      <a:r>
                        <a:rPr lang="sl-SI" sz="600" dirty="0">
                          <a:effectLst/>
                        </a:rPr>
                        <a:t>1                                              </a:t>
                      </a:r>
                    </a:p>
                    <a:p>
                      <a:pPr>
                        <a:lnSpc>
                          <a:spcPct val="115000"/>
                        </a:lnSpc>
                        <a:spcAft>
                          <a:spcPts val="0"/>
                        </a:spcAft>
                      </a:pPr>
                      <a:r>
                        <a:rPr lang="sl-SI" sz="600" dirty="0">
                          <a:effectLst/>
                        </a:rPr>
                        <a:t>* skušam poiskati model, ki bi odgovarjal meni in učencem                                       </a:t>
                      </a:r>
                      <a:r>
                        <a:rPr lang="sl-SI" sz="600" dirty="0" smtClean="0">
                          <a:effectLst/>
                        </a:rPr>
                        <a:t>                                                                                                                                             </a:t>
                      </a:r>
                      <a:r>
                        <a:rPr lang="sl-SI" sz="600" dirty="0">
                          <a:effectLst/>
                        </a:rPr>
                        <a:t>1</a:t>
                      </a:r>
                    </a:p>
                    <a:p>
                      <a:pPr>
                        <a:lnSpc>
                          <a:spcPct val="115000"/>
                        </a:lnSpc>
                        <a:spcAft>
                          <a:spcPts val="0"/>
                        </a:spcAft>
                      </a:pPr>
                      <a:r>
                        <a:rPr lang="sl-SI" sz="600" dirty="0">
                          <a:effectLst/>
                        </a:rPr>
                        <a:t>*upoštevam korake, ki smo se jih učili pri projektu »Nasilje«                                  </a:t>
                      </a:r>
                      <a:r>
                        <a:rPr lang="sl-SI" sz="600" dirty="0" smtClean="0">
                          <a:effectLst/>
                        </a:rPr>
                        <a:t>                                                                                                                                               </a:t>
                      </a:r>
                      <a:r>
                        <a:rPr lang="sl-SI" sz="600" dirty="0">
                          <a:effectLst/>
                        </a:rPr>
                        <a:t>1</a:t>
                      </a:r>
                    </a:p>
                    <a:p>
                      <a:pPr>
                        <a:lnSpc>
                          <a:spcPct val="115000"/>
                        </a:lnSpc>
                        <a:spcAft>
                          <a:spcPts val="0"/>
                        </a:spcAft>
                      </a:pPr>
                      <a:r>
                        <a:rPr lang="sl-SI" sz="600" dirty="0">
                          <a:effectLst/>
                        </a:rPr>
                        <a:t>*ne obupam, poskušam ponovno s spremenjenim pristopom                                     </a:t>
                      </a:r>
                      <a:r>
                        <a:rPr lang="sl-SI" sz="600" dirty="0" smtClean="0">
                          <a:effectLst/>
                        </a:rPr>
                        <a:t>                                                                                                                                          </a:t>
                      </a:r>
                      <a:r>
                        <a:rPr lang="sl-SI" sz="600" dirty="0">
                          <a:effectLst/>
                        </a:rPr>
                        <a:t>1</a:t>
                      </a:r>
                    </a:p>
                    <a:p>
                      <a:pPr>
                        <a:lnSpc>
                          <a:spcPct val="115000"/>
                        </a:lnSpc>
                        <a:spcAft>
                          <a:spcPts val="0"/>
                        </a:spcAft>
                      </a:pPr>
                      <a:r>
                        <a:rPr lang="sl-SI" sz="600" dirty="0">
                          <a:effectLst/>
                        </a:rPr>
                        <a:t>* naredim načrt reševanja problema (pogovor-poslušanje-reševanje)                      </a:t>
                      </a:r>
                      <a:r>
                        <a:rPr lang="sl-SI" sz="600" dirty="0" smtClean="0">
                          <a:effectLst/>
                        </a:rPr>
                        <a:t>                                                                                                                                           </a:t>
                      </a:r>
                      <a:r>
                        <a:rPr lang="sl-SI" sz="600" dirty="0">
                          <a:effectLst/>
                        </a:rPr>
                        <a:t>1</a:t>
                      </a:r>
                    </a:p>
                    <a:p>
                      <a:pPr>
                        <a:lnSpc>
                          <a:spcPct val="115000"/>
                        </a:lnSpc>
                        <a:spcAft>
                          <a:spcPts val="0"/>
                        </a:spcAft>
                      </a:pPr>
                      <a:r>
                        <a:rPr lang="sl-SI" sz="600" dirty="0">
                          <a:effectLst/>
                        </a:rPr>
                        <a:t>*odvisno od situacije: najprej analiziram vzroke, potem iščem rešitve skupaj z </a:t>
                      </a:r>
                      <a:r>
                        <a:rPr lang="sl-SI" sz="600" dirty="0" smtClean="0">
                          <a:effectLst/>
                        </a:rPr>
                        <a:t>učenci                                                                                                                                     </a:t>
                      </a:r>
                      <a:r>
                        <a:rPr lang="sl-SI" sz="600" dirty="0">
                          <a:effectLst/>
                        </a:rPr>
                        <a:t>1</a:t>
                      </a:r>
                    </a:p>
                    <a:p>
                      <a:pPr>
                        <a:lnSpc>
                          <a:spcPct val="115000"/>
                        </a:lnSpc>
                        <a:spcAft>
                          <a:spcPts val="0"/>
                        </a:spcAft>
                      </a:pPr>
                      <a:r>
                        <a:rPr lang="sl-SI" sz="600" dirty="0">
                          <a:effectLst/>
                        </a:rPr>
                        <a:t>*analiziram vzroke težav (tudi pri sebi)                                                                       </a:t>
                      </a:r>
                      <a:r>
                        <a:rPr lang="sl-SI" sz="600" dirty="0" smtClean="0">
                          <a:effectLst/>
                        </a:rPr>
                        <a:t>                                                                                                                                               </a:t>
                      </a:r>
                      <a:r>
                        <a:rPr lang="sl-SI" sz="600" dirty="0">
                          <a:effectLst/>
                        </a:rPr>
                        <a:t>1                                                           </a:t>
                      </a:r>
                    </a:p>
                    <a:p>
                      <a:pPr>
                        <a:lnSpc>
                          <a:spcPct val="115000"/>
                        </a:lnSpc>
                        <a:spcAft>
                          <a:spcPts val="0"/>
                        </a:spcAft>
                      </a:pPr>
                      <a:r>
                        <a:rPr lang="sl-SI" sz="600" dirty="0">
                          <a:effectLst/>
                        </a:rPr>
                        <a:t>*problem pogledam iz vseh plati,nato izberem že preizkušen način reševanja          </a:t>
                      </a:r>
                      <a:r>
                        <a:rPr lang="sl-SI" sz="600" dirty="0" smtClean="0">
                          <a:effectLst/>
                        </a:rPr>
                        <a:t>                                                                                                                                        </a:t>
                      </a:r>
                      <a:r>
                        <a:rPr lang="sl-SI" sz="600" dirty="0">
                          <a:effectLst/>
                        </a:rPr>
                        <a:t>1</a:t>
                      </a:r>
                    </a:p>
                    <a:p>
                      <a:pPr>
                        <a:lnSpc>
                          <a:spcPct val="115000"/>
                        </a:lnSpc>
                        <a:spcAft>
                          <a:spcPts val="0"/>
                        </a:spcAft>
                      </a:pPr>
                      <a:r>
                        <a:rPr lang="sl-SI" sz="600" dirty="0">
                          <a:effectLst/>
                        </a:rPr>
                        <a:t>*s pozitivne strani                                                                                                        </a:t>
                      </a:r>
                      <a:r>
                        <a:rPr lang="sl-SI" sz="600" dirty="0" smtClean="0">
                          <a:effectLst/>
                        </a:rPr>
                        <a:t>                                                                                                                                                  </a:t>
                      </a:r>
                      <a:r>
                        <a:rPr lang="sl-SI" sz="600" dirty="0">
                          <a:effectLst/>
                        </a:rPr>
                        <a:t>1</a:t>
                      </a:r>
                    </a:p>
                    <a:p>
                      <a:pPr>
                        <a:lnSpc>
                          <a:spcPct val="115000"/>
                        </a:lnSpc>
                        <a:spcAft>
                          <a:spcPts val="0"/>
                        </a:spcAft>
                      </a:pPr>
                      <a:r>
                        <a:rPr lang="sl-SI" sz="600" dirty="0">
                          <a:effectLst/>
                        </a:rPr>
                        <a:t>*vedno razmislim, kaj bi za boljši odnos lahko storila sama                                   </a:t>
                      </a:r>
                      <a:r>
                        <a:rPr lang="sl-SI" sz="600" dirty="0" smtClean="0">
                          <a:effectLst/>
                        </a:rPr>
                        <a:t>                                                                                                                                                </a:t>
                      </a:r>
                      <a:r>
                        <a:rPr lang="sl-SI" sz="600" dirty="0">
                          <a:effectLst/>
                        </a:rPr>
                        <a:t>1 </a:t>
                      </a:r>
                    </a:p>
                    <a:p>
                      <a:pPr>
                        <a:lnSpc>
                          <a:spcPct val="115000"/>
                        </a:lnSpc>
                        <a:spcAft>
                          <a:spcPts val="0"/>
                        </a:spcAft>
                      </a:pPr>
                      <a:r>
                        <a:rPr lang="sl-SI" sz="600" dirty="0">
                          <a:effectLst/>
                        </a:rPr>
                        <a:t>*večinoma odreagiram po premisleku, včasih čustveno                                     </a:t>
                      </a:r>
                      <a:r>
                        <a:rPr lang="sl-SI" sz="600" dirty="0" smtClean="0">
                          <a:effectLst/>
                        </a:rPr>
                        <a:t>                                                                                                                                                   </a:t>
                      </a:r>
                      <a:r>
                        <a:rPr lang="sl-SI" sz="600" dirty="0">
                          <a:effectLst/>
                        </a:rPr>
                        <a:t>1                                                                                     </a:t>
                      </a:r>
                    </a:p>
                    <a:p>
                      <a:pPr algn="just">
                        <a:lnSpc>
                          <a:spcPct val="115000"/>
                        </a:lnSpc>
                        <a:spcAft>
                          <a:spcPts val="0"/>
                        </a:spcAft>
                      </a:pPr>
                      <a:r>
                        <a:rPr lang="sl-SI" sz="600" dirty="0">
                          <a:effectLst/>
                        </a:rPr>
                        <a:t> </a:t>
                      </a:r>
                      <a:endParaRPr lang="sl-SI" sz="600" dirty="0">
                        <a:effectLst/>
                        <a:latin typeface="Calibri"/>
                        <a:ea typeface="Calibri"/>
                        <a:cs typeface="Times New Roman"/>
                      </a:endParaRPr>
                    </a:p>
                  </a:txBody>
                  <a:tcPr marL="39236" marR="39236" marT="0" marB="0"/>
                </a:tc>
              </a:tr>
              <a:tr h="1495543">
                <a:tc>
                  <a:txBody>
                    <a:bodyPr/>
                    <a:lstStyle/>
                    <a:p>
                      <a:pPr algn="ctr">
                        <a:lnSpc>
                          <a:spcPct val="115000"/>
                        </a:lnSpc>
                        <a:spcAft>
                          <a:spcPts val="0"/>
                        </a:spcAft>
                      </a:pPr>
                      <a:r>
                        <a:rPr lang="sl-SI" sz="600" dirty="0">
                          <a:effectLst/>
                        </a:rPr>
                        <a:t> </a:t>
                      </a:r>
                    </a:p>
                    <a:p>
                      <a:pPr algn="ctr">
                        <a:lnSpc>
                          <a:spcPct val="115000"/>
                        </a:lnSpc>
                        <a:spcAft>
                          <a:spcPts val="0"/>
                        </a:spcAft>
                      </a:pPr>
                      <a:r>
                        <a:rPr lang="sl-SI" sz="600" dirty="0">
                          <a:effectLst/>
                        </a:rPr>
                        <a:t> </a:t>
                      </a:r>
                    </a:p>
                    <a:p>
                      <a:pPr algn="ctr">
                        <a:lnSpc>
                          <a:spcPct val="115000"/>
                        </a:lnSpc>
                        <a:spcAft>
                          <a:spcPts val="0"/>
                        </a:spcAft>
                      </a:pPr>
                      <a:r>
                        <a:rPr lang="sl-SI" sz="600" dirty="0">
                          <a:effectLst/>
                        </a:rPr>
                        <a:t> </a:t>
                      </a:r>
                    </a:p>
                    <a:p>
                      <a:pPr algn="ctr">
                        <a:lnSpc>
                          <a:spcPct val="115000"/>
                        </a:lnSpc>
                        <a:spcAft>
                          <a:spcPts val="0"/>
                        </a:spcAft>
                      </a:pPr>
                      <a:r>
                        <a:rPr lang="sl-SI" sz="600" dirty="0">
                          <a:effectLst/>
                        </a:rPr>
                        <a:t>Z učencem ali </a:t>
                      </a:r>
                    </a:p>
                    <a:p>
                      <a:pPr algn="ctr">
                        <a:lnSpc>
                          <a:spcPct val="115000"/>
                        </a:lnSpc>
                        <a:spcAft>
                          <a:spcPts val="0"/>
                        </a:spcAft>
                      </a:pPr>
                      <a:r>
                        <a:rPr lang="sl-SI" sz="600" dirty="0">
                          <a:effectLst/>
                        </a:rPr>
                        <a:t>z razredom</a:t>
                      </a:r>
                    </a:p>
                    <a:p>
                      <a:pPr algn="ctr">
                        <a:lnSpc>
                          <a:spcPct val="115000"/>
                        </a:lnSpc>
                        <a:spcAft>
                          <a:spcPts val="0"/>
                        </a:spcAft>
                      </a:pPr>
                      <a:r>
                        <a:rPr lang="sl-SI" sz="600" dirty="0">
                          <a:effectLst/>
                        </a:rPr>
                        <a:t> </a:t>
                      </a:r>
                    </a:p>
                    <a:p>
                      <a:pPr algn="ctr">
                        <a:lnSpc>
                          <a:spcPct val="115000"/>
                        </a:lnSpc>
                        <a:spcAft>
                          <a:spcPts val="0"/>
                        </a:spcAft>
                      </a:pPr>
                      <a:r>
                        <a:rPr lang="sl-SI" sz="600" dirty="0">
                          <a:effectLst/>
                        </a:rPr>
                        <a:t>36</a:t>
                      </a:r>
                      <a:endParaRPr lang="sl-SI" sz="600" dirty="0">
                        <a:effectLst/>
                        <a:latin typeface="Calibri"/>
                        <a:ea typeface="Calibri"/>
                        <a:cs typeface="Times New Roman"/>
                      </a:endParaRPr>
                    </a:p>
                  </a:txBody>
                  <a:tcPr marL="39236" marR="39236" marT="0" marB="0"/>
                </a:tc>
                <a:tc>
                  <a:txBody>
                    <a:bodyPr/>
                    <a:lstStyle/>
                    <a:p>
                      <a:pPr algn="just">
                        <a:lnSpc>
                          <a:spcPct val="115000"/>
                        </a:lnSpc>
                        <a:spcAft>
                          <a:spcPts val="0"/>
                        </a:spcAft>
                      </a:pPr>
                      <a:r>
                        <a:rPr lang="sl-SI" sz="600" dirty="0">
                          <a:effectLst/>
                        </a:rPr>
                        <a:t>* pogovor najprej  z učencem, potem dalje                                                          </a:t>
                      </a:r>
                      <a:r>
                        <a:rPr lang="sl-SI" sz="600" dirty="0" smtClean="0">
                          <a:effectLst/>
                        </a:rPr>
                        <a:t>                                                                                                                                                  </a:t>
                      </a:r>
                      <a:r>
                        <a:rPr lang="sl-SI" sz="600" dirty="0">
                          <a:effectLst/>
                        </a:rPr>
                        <a:t>12</a:t>
                      </a:r>
                    </a:p>
                    <a:p>
                      <a:pPr algn="just">
                        <a:lnSpc>
                          <a:spcPct val="115000"/>
                        </a:lnSpc>
                        <a:spcAft>
                          <a:spcPts val="0"/>
                        </a:spcAft>
                      </a:pPr>
                      <a:r>
                        <a:rPr lang="sl-SI" sz="600" dirty="0">
                          <a:effectLst/>
                        </a:rPr>
                        <a:t>*prisluhnem učencu, se pogovorim, iščem vzroke, rešitve                                       </a:t>
                      </a:r>
                      <a:r>
                        <a:rPr lang="sl-SI" sz="600" dirty="0" smtClean="0">
                          <a:effectLst/>
                        </a:rPr>
                        <a:t>                                                                                                                                             </a:t>
                      </a:r>
                      <a:r>
                        <a:rPr lang="sl-SI" sz="600" dirty="0">
                          <a:effectLst/>
                        </a:rPr>
                        <a:t>3</a:t>
                      </a:r>
                    </a:p>
                    <a:p>
                      <a:pPr algn="just">
                        <a:lnSpc>
                          <a:spcPct val="115000"/>
                        </a:lnSpc>
                        <a:spcAft>
                          <a:spcPts val="0"/>
                        </a:spcAft>
                      </a:pPr>
                      <a:r>
                        <a:rPr lang="sl-SI" sz="700" dirty="0">
                          <a:effectLst/>
                        </a:rPr>
                        <a:t>*</a:t>
                      </a:r>
                      <a:r>
                        <a:rPr lang="sl-SI" sz="600" dirty="0">
                          <a:effectLst/>
                        </a:rPr>
                        <a:t>pogovor o situaciji,iskanje rešitve, kako bi lahko ravnali drugače (načrt)                   </a:t>
                      </a:r>
                      <a:r>
                        <a:rPr lang="sl-SI" sz="600" dirty="0" smtClean="0">
                          <a:effectLst/>
                        </a:rPr>
                        <a:t>                                                                                                                                     4</a:t>
                      </a:r>
                      <a:endParaRPr lang="sl-SI" sz="600" dirty="0">
                        <a:effectLst/>
                      </a:endParaRPr>
                    </a:p>
                    <a:p>
                      <a:pPr algn="just">
                        <a:lnSpc>
                          <a:spcPct val="115000"/>
                        </a:lnSpc>
                        <a:spcAft>
                          <a:spcPts val="0"/>
                        </a:spcAft>
                      </a:pPr>
                      <a:r>
                        <a:rPr lang="sl-SI" sz="600" dirty="0">
                          <a:effectLst/>
                        </a:rPr>
                        <a:t>*najprej dialog z učenci, analiza problema, skupaj iščemo rešitve (sprejemanje odgovornosti za svoje ravnanje                                                                                   </a:t>
                      </a:r>
                      <a:r>
                        <a:rPr lang="sl-SI" sz="600" dirty="0" smtClean="0">
                          <a:effectLst/>
                        </a:rPr>
                        <a:t>  </a:t>
                      </a:r>
                      <a:r>
                        <a:rPr lang="sl-SI" sz="600" dirty="0">
                          <a:effectLst/>
                        </a:rPr>
                        <a:t>4</a:t>
                      </a:r>
                    </a:p>
                    <a:p>
                      <a:pPr algn="just">
                        <a:lnSpc>
                          <a:spcPct val="115000"/>
                        </a:lnSpc>
                        <a:spcAft>
                          <a:spcPts val="0"/>
                        </a:spcAft>
                      </a:pPr>
                      <a:r>
                        <a:rPr lang="sl-SI" sz="600" dirty="0">
                          <a:effectLst/>
                        </a:rPr>
                        <a:t>* lažje težave s pogovorom v razredu                                                                     </a:t>
                      </a:r>
                      <a:r>
                        <a:rPr lang="sl-SI" sz="600" dirty="0" smtClean="0">
                          <a:effectLst/>
                        </a:rPr>
                        <a:t>                                                                                                                                                 </a:t>
                      </a:r>
                      <a:r>
                        <a:rPr lang="sl-SI" sz="600" dirty="0">
                          <a:effectLst/>
                        </a:rPr>
                        <a:t>1</a:t>
                      </a:r>
                    </a:p>
                    <a:p>
                      <a:pPr algn="just">
                        <a:lnSpc>
                          <a:spcPct val="115000"/>
                        </a:lnSpc>
                        <a:spcAft>
                          <a:spcPts val="0"/>
                        </a:spcAft>
                      </a:pPr>
                      <a:r>
                        <a:rPr lang="sl-SI" sz="700" dirty="0">
                          <a:effectLst/>
                        </a:rPr>
                        <a:t>*</a:t>
                      </a:r>
                      <a:r>
                        <a:rPr lang="sl-SI" sz="600" dirty="0">
                          <a:effectLst/>
                        </a:rPr>
                        <a:t>z individualnim pogovorom, če je problem pri posamezniku                                   </a:t>
                      </a:r>
                      <a:r>
                        <a:rPr lang="sl-SI" sz="600" dirty="0" smtClean="0">
                          <a:effectLst/>
                        </a:rPr>
                        <a:t>                                                                                                                                          </a:t>
                      </a:r>
                      <a:r>
                        <a:rPr lang="sl-SI" sz="600" dirty="0">
                          <a:effectLst/>
                        </a:rPr>
                        <a:t>1</a:t>
                      </a:r>
                    </a:p>
                    <a:p>
                      <a:pPr algn="just">
                        <a:lnSpc>
                          <a:spcPct val="115000"/>
                        </a:lnSpc>
                        <a:spcAft>
                          <a:spcPts val="0"/>
                        </a:spcAft>
                      </a:pPr>
                      <a:r>
                        <a:rPr lang="sl-SI" sz="600" dirty="0">
                          <a:effectLst/>
                        </a:rPr>
                        <a:t>*upoštevanje načela vzroka in posledice                                                                  </a:t>
                      </a:r>
                      <a:r>
                        <a:rPr lang="sl-SI" sz="600" dirty="0" smtClean="0">
                          <a:effectLst/>
                        </a:rPr>
                        <a:t>                                                                                                                                               </a:t>
                      </a:r>
                      <a:r>
                        <a:rPr lang="sl-SI" sz="600" dirty="0">
                          <a:effectLst/>
                        </a:rPr>
                        <a:t>1</a:t>
                      </a:r>
                    </a:p>
                    <a:p>
                      <a:pPr>
                        <a:lnSpc>
                          <a:spcPct val="115000"/>
                        </a:lnSpc>
                        <a:spcAft>
                          <a:spcPts val="0"/>
                        </a:spcAft>
                      </a:pPr>
                      <a:r>
                        <a:rPr lang="sl-SI" sz="600" dirty="0">
                          <a:effectLst/>
                        </a:rPr>
                        <a:t>* najprej pogovor s posameznikom (analiza situacije), nato v skupini       </a:t>
                      </a:r>
                      <a:r>
                        <a:rPr lang="sl-SI" sz="600" dirty="0" smtClean="0">
                          <a:effectLst/>
                        </a:rPr>
                        <a:t>                                                                                                                                                         </a:t>
                      </a:r>
                      <a:r>
                        <a:rPr lang="sl-SI" sz="600" dirty="0">
                          <a:effectLst/>
                        </a:rPr>
                        <a:t>3</a:t>
                      </a:r>
                    </a:p>
                    <a:p>
                      <a:pPr>
                        <a:lnSpc>
                          <a:spcPct val="115000"/>
                        </a:lnSpc>
                        <a:spcAft>
                          <a:spcPts val="0"/>
                        </a:spcAft>
                      </a:pPr>
                      <a:r>
                        <a:rPr lang="sl-SI" sz="600" dirty="0">
                          <a:effectLst/>
                        </a:rPr>
                        <a:t>*učenci na liste zapišejo svoje videnje problema (hujši primeri)                         </a:t>
                      </a:r>
                      <a:r>
                        <a:rPr lang="sl-SI" sz="600" dirty="0" smtClean="0">
                          <a:effectLst/>
                        </a:rPr>
                        <a:t>                                                                                                                                                </a:t>
                      </a:r>
                      <a:r>
                        <a:rPr lang="sl-SI" sz="600" dirty="0">
                          <a:effectLst/>
                        </a:rPr>
                        <a:t>1</a:t>
                      </a:r>
                    </a:p>
                    <a:p>
                      <a:pPr>
                        <a:lnSpc>
                          <a:spcPct val="115000"/>
                        </a:lnSpc>
                        <a:spcAft>
                          <a:spcPts val="0"/>
                        </a:spcAft>
                      </a:pPr>
                      <a:r>
                        <a:rPr lang="sl-SI" sz="600" dirty="0">
                          <a:effectLst/>
                        </a:rPr>
                        <a:t>*</a:t>
                      </a:r>
                      <a:r>
                        <a:rPr lang="sl-SI" sz="600" dirty="0" err="1">
                          <a:effectLst/>
                        </a:rPr>
                        <a:t>ponavadi</a:t>
                      </a:r>
                      <a:r>
                        <a:rPr lang="sl-SI" sz="600" dirty="0">
                          <a:effectLst/>
                        </a:rPr>
                        <a:t> zadevo prespim, potem se mirno lotim reševanja (pred sabo imam vedno učenca)                                                                                                                   </a:t>
                      </a:r>
                      <a:r>
                        <a:rPr lang="sl-SI" sz="600" dirty="0" smtClean="0">
                          <a:effectLst/>
                        </a:rPr>
                        <a:t>  </a:t>
                      </a:r>
                      <a:r>
                        <a:rPr lang="sl-SI" sz="600" dirty="0">
                          <a:effectLst/>
                        </a:rPr>
                        <a:t>1</a:t>
                      </a:r>
                    </a:p>
                    <a:p>
                      <a:pPr>
                        <a:lnSpc>
                          <a:spcPct val="115000"/>
                        </a:lnSpc>
                        <a:spcAft>
                          <a:spcPts val="0"/>
                        </a:spcAft>
                      </a:pPr>
                      <a:r>
                        <a:rPr lang="sl-SI" sz="600" dirty="0">
                          <a:effectLst/>
                        </a:rPr>
                        <a:t>*na miren način, s pogovorom                                                                                   </a:t>
                      </a:r>
                      <a:r>
                        <a:rPr lang="sl-SI" sz="600" dirty="0" smtClean="0">
                          <a:effectLst/>
                        </a:rPr>
                        <a:t>                                                                                                                                               </a:t>
                      </a:r>
                      <a:r>
                        <a:rPr lang="sl-SI" sz="600" dirty="0">
                          <a:effectLst/>
                        </a:rPr>
                        <a:t>1   </a:t>
                      </a:r>
                    </a:p>
                    <a:p>
                      <a:pPr>
                        <a:lnSpc>
                          <a:spcPct val="115000"/>
                        </a:lnSpc>
                        <a:spcAft>
                          <a:spcPts val="0"/>
                        </a:spcAft>
                      </a:pPr>
                      <a:r>
                        <a:rPr lang="sl-SI" sz="600" dirty="0">
                          <a:effectLst/>
                        </a:rPr>
                        <a:t>*pogovor z vsemi vpletenimi                                                                                     </a:t>
                      </a:r>
                      <a:r>
                        <a:rPr lang="sl-SI" sz="600" dirty="0" smtClean="0">
                          <a:effectLst/>
                        </a:rPr>
                        <a:t>                                                                                                                                                </a:t>
                      </a:r>
                      <a:r>
                        <a:rPr lang="sl-SI" sz="600" dirty="0">
                          <a:effectLst/>
                        </a:rPr>
                        <a:t>3 </a:t>
                      </a:r>
                    </a:p>
                    <a:p>
                      <a:pPr>
                        <a:lnSpc>
                          <a:spcPct val="115000"/>
                        </a:lnSpc>
                        <a:spcAft>
                          <a:spcPts val="0"/>
                        </a:spcAft>
                      </a:pPr>
                      <a:r>
                        <a:rPr lang="sl-SI" sz="600" dirty="0">
                          <a:effectLst/>
                        </a:rPr>
                        <a:t>*pozanima se tudi o situaciji doma, v okolju                                                         </a:t>
                      </a:r>
                      <a:r>
                        <a:rPr lang="sl-SI" sz="600" dirty="0" smtClean="0">
                          <a:effectLst/>
                        </a:rPr>
                        <a:t>                                                                                                                                                  </a:t>
                      </a:r>
                      <a:r>
                        <a:rPr lang="sl-SI" sz="600" dirty="0">
                          <a:effectLst/>
                        </a:rPr>
                        <a:t>1                                                                                           </a:t>
                      </a:r>
                    </a:p>
                    <a:p>
                      <a:pPr>
                        <a:lnSpc>
                          <a:spcPct val="115000"/>
                        </a:lnSpc>
                        <a:spcAft>
                          <a:spcPts val="0"/>
                        </a:spcAft>
                      </a:pPr>
                      <a:r>
                        <a:rPr lang="sl-SI" sz="600" dirty="0">
                          <a:effectLst/>
                        </a:rPr>
                        <a:t>                                                                                                                       </a:t>
                      </a:r>
                      <a:endParaRPr lang="sl-SI" sz="600" dirty="0">
                        <a:effectLst/>
                        <a:latin typeface="Calibri"/>
                        <a:ea typeface="Calibri"/>
                        <a:cs typeface="Times New Roman"/>
                      </a:endParaRPr>
                    </a:p>
                  </a:txBody>
                  <a:tcPr marL="39236" marR="39236" marT="0" marB="0"/>
                </a:tc>
              </a:tr>
              <a:tr h="281573">
                <a:tc>
                  <a:txBody>
                    <a:bodyPr/>
                    <a:lstStyle/>
                    <a:p>
                      <a:pPr algn="ctr">
                        <a:lnSpc>
                          <a:spcPct val="115000"/>
                        </a:lnSpc>
                        <a:spcAft>
                          <a:spcPts val="0"/>
                        </a:spcAft>
                      </a:pPr>
                      <a:r>
                        <a:rPr lang="sl-SI" sz="500" dirty="0">
                          <a:effectLst/>
                        </a:rPr>
                        <a:t> </a:t>
                      </a:r>
                      <a:endParaRPr lang="sl-SI" sz="600" dirty="0">
                        <a:effectLst/>
                      </a:endParaRPr>
                    </a:p>
                    <a:p>
                      <a:pPr algn="ctr">
                        <a:lnSpc>
                          <a:spcPct val="115000"/>
                        </a:lnSpc>
                        <a:spcAft>
                          <a:spcPts val="0"/>
                        </a:spcAft>
                      </a:pPr>
                      <a:r>
                        <a:rPr lang="sl-SI" sz="500" dirty="0">
                          <a:effectLst/>
                        </a:rPr>
                        <a:t>Z razrednikom</a:t>
                      </a:r>
                      <a:endParaRPr lang="sl-SI" sz="600" dirty="0">
                        <a:effectLst/>
                      </a:endParaRPr>
                    </a:p>
                    <a:p>
                      <a:pPr algn="ctr">
                        <a:lnSpc>
                          <a:spcPct val="115000"/>
                        </a:lnSpc>
                        <a:spcAft>
                          <a:spcPts val="0"/>
                        </a:spcAft>
                      </a:pPr>
                      <a:r>
                        <a:rPr lang="sl-SI" sz="600" dirty="0">
                          <a:effectLst/>
                        </a:rPr>
                        <a:t>4</a:t>
                      </a:r>
                      <a:endParaRPr lang="sl-SI" sz="600" dirty="0">
                        <a:effectLst/>
                        <a:latin typeface="Calibri"/>
                        <a:ea typeface="Calibri"/>
                        <a:cs typeface="Times New Roman"/>
                      </a:endParaRPr>
                    </a:p>
                  </a:txBody>
                  <a:tcPr marL="39236" marR="39236" marT="0" marB="0"/>
                </a:tc>
                <a:tc>
                  <a:txBody>
                    <a:bodyPr/>
                    <a:lstStyle/>
                    <a:p>
                      <a:pPr algn="just">
                        <a:lnSpc>
                          <a:spcPct val="115000"/>
                        </a:lnSpc>
                        <a:spcAft>
                          <a:spcPts val="0"/>
                        </a:spcAft>
                      </a:pPr>
                      <a:r>
                        <a:rPr lang="sl-SI" sz="600" dirty="0">
                          <a:effectLst/>
                        </a:rPr>
                        <a:t> </a:t>
                      </a:r>
                    </a:p>
                    <a:p>
                      <a:pPr algn="just">
                        <a:lnSpc>
                          <a:spcPct val="115000"/>
                        </a:lnSpc>
                        <a:spcAft>
                          <a:spcPts val="0"/>
                        </a:spcAft>
                      </a:pPr>
                      <a:r>
                        <a:rPr lang="sl-SI" sz="600" dirty="0">
                          <a:effectLst/>
                        </a:rPr>
                        <a:t>Če ne gre v dialogu z učencem, vključim razrednika                                                  </a:t>
                      </a:r>
                      <a:r>
                        <a:rPr lang="sl-SI" sz="600" dirty="0" smtClean="0">
                          <a:effectLst/>
                        </a:rPr>
                        <a:t>                                                                                                                                            </a:t>
                      </a:r>
                      <a:r>
                        <a:rPr lang="sl-SI" sz="600" dirty="0">
                          <a:effectLst/>
                        </a:rPr>
                        <a:t>4</a:t>
                      </a:r>
                      <a:endParaRPr lang="sl-SI" sz="600" dirty="0">
                        <a:effectLst/>
                        <a:latin typeface="Calibri"/>
                        <a:ea typeface="Calibri"/>
                        <a:cs typeface="Times New Roman"/>
                      </a:endParaRPr>
                    </a:p>
                  </a:txBody>
                  <a:tcPr marL="39236" marR="39236" marT="0" marB="0"/>
                </a:tc>
              </a:tr>
              <a:tr h="209599">
                <a:tc>
                  <a:txBody>
                    <a:bodyPr/>
                    <a:lstStyle/>
                    <a:p>
                      <a:pPr algn="ctr">
                        <a:lnSpc>
                          <a:spcPct val="115000"/>
                        </a:lnSpc>
                        <a:spcAft>
                          <a:spcPts val="0"/>
                        </a:spcAft>
                      </a:pPr>
                      <a:r>
                        <a:rPr lang="sl-SI" sz="600" dirty="0">
                          <a:effectLst/>
                        </a:rPr>
                        <a:t>S sodelavci</a:t>
                      </a:r>
                    </a:p>
                    <a:p>
                      <a:pPr algn="ctr">
                        <a:lnSpc>
                          <a:spcPct val="115000"/>
                        </a:lnSpc>
                        <a:spcAft>
                          <a:spcPts val="0"/>
                        </a:spcAft>
                      </a:pPr>
                      <a:r>
                        <a:rPr lang="sl-SI" sz="600" dirty="0">
                          <a:effectLst/>
                        </a:rPr>
                        <a:t>5</a:t>
                      </a:r>
                      <a:endParaRPr lang="sl-SI" sz="600" dirty="0">
                        <a:effectLst/>
                        <a:latin typeface="Calibri"/>
                        <a:ea typeface="Calibri"/>
                        <a:cs typeface="Times New Roman"/>
                      </a:endParaRPr>
                    </a:p>
                  </a:txBody>
                  <a:tcPr marL="39236" marR="39236" marT="0" marB="0"/>
                </a:tc>
                <a:tc>
                  <a:txBody>
                    <a:bodyPr/>
                    <a:lstStyle/>
                    <a:p>
                      <a:pPr algn="just">
                        <a:lnSpc>
                          <a:spcPct val="115000"/>
                        </a:lnSpc>
                        <a:spcAft>
                          <a:spcPts val="0"/>
                        </a:spcAft>
                      </a:pPr>
                      <a:r>
                        <a:rPr lang="sl-SI" sz="600" dirty="0">
                          <a:effectLst/>
                        </a:rPr>
                        <a:t>*pogovorim se s sodelavcem                                                                                    </a:t>
                      </a:r>
                      <a:r>
                        <a:rPr lang="sl-SI" sz="600" dirty="0" smtClean="0">
                          <a:effectLst/>
                        </a:rPr>
                        <a:t>                                                                                                                                                 </a:t>
                      </a:r>
                      <a:r>
                        <a:rPr lang="sl-SI" sz="600" dirty="0">
                          <a:effectLst/>
                        </a:rPr>
                        <a:t>3</a:t>
                      </a:r>
                    </a:p>
                    <a:p>
                      <a:pPr algn="just">
                        <a:lnSpc>
                          <a:spcPct val="115000"/>
                        </a:lnSpc>
                        <a:spcAft>
                          <a:spcPts val="0"/>
                        </a:spcAft>
                      </a:pPr>
                      <a:r>
                        <a:rPr lang="sl-SI" sz="600" dirty="0">
                          <a:effectLst/>
                        </a:rPr>
                        <a:t>*upoštevam izkušnje sodelavcev                                                                              </a:t>
                      </a:r>
                      <a:r>
                        <a:rPr lang="sl-SI" sz="600" dirty="0" smtClean="0">
                          <a:effectLst/>
                        </a:rPr>
                        <a:t>                                                                                                                                                </a:t>
                      </a:r>
                      <a:r>
                        <a:rPr lang="sl-SI" sz="600" dirty="0">
                          <a:effectLst/>
                        </a:rPr>
                        <a:t>2</a:t>
                      </a:r>
                      <a:endParaRPr lang="sl-SI" sz="600" dirty="0">
                        <a:effectLst/>
                        <a:latin typeface="Calibri"/>
                        <a:ea typeface="Calibri"/>
                        <a:cs typeface="Times New Roman"/>
                      </a:endParaRPr>
                    </a:p>
                  </a:txBody>
                  <a:tcPr marL="39236" marR="39236" marT="0" marB="0"/>
                </a:tc>
              </a:tr>
              <a:tr h="429386">
                <a:tc>
                  <a:txBody>
                    <a:bodyPr/>
                    <a:lstStyle/>
                    <a:p>
                      <a:pPr algn="ctr">
                        <a:lnSpc>
                          <a:spcPct val="115000"/>
                        </a:lnSpc>
                        <a:spcAft>
                          <a:spcPts val="0"/>
                        </a:spcAft>
                      </a:pPr>
                      <a:r>
                        <a:rPr lang="sl-SI" sz="600" dirty="0">
                          <a:effectLst/>
                        </a:rPr>
                        <a:t>S starši</a:t>
                      </a:r>
                    </a:p>
                    <a:p>
                      <a:pPr algn="ctr">
                        <a:lnSpc>
                          <a:spcPct val="115000"/>
                        </a:lnSpc>
                        <a:spcAft>
                          <a:spcPts val="0"/>
                        </a:spcAft>
                      </a:pPr>
                      <a:r>
                        <a:rPr lang="sl-SI" sz="600" dirty="0">
                          <a:effectLst/>
                        </a:rPr>
                        <a:t> </a:t>
                      </a:r>
                    </a:p>
                    <a:p>
                      <a:pPr algn="ctr">
                        <a:lnSpc>
                          <a:spcPct val="115000"/>
                        </a:lnSpc>
                        <a:spcAft>
                          <a:spcPts val="0"/>
                        </a:spcAft>
                      </a:pPr>
                      <a:r>
                        <a:rPr lang="sl-SI" sz="600" dirty="0">
                          <a:effectLst/>
                        </a:rPr>
                        <a:t>7</a:t>
                      </a:r>
                      <a:endParaRPr lang="sl-SI" sz="600" dirty="0">
                        <a:effectLst/>
                        <a:latin typeface="Calibri"/>
                        <a:ea typeface="Calibri"/>
                        <a:cs typeface="Times New Roman"/>
                      </a:endParaRPr>
                    </a:p>
                  </a:txBody>
                  <a:tcPr marL="39236" marR="39236" marT="0" marB="0"/>
                </a:tc>
                <a:tc>
                  <a:txBody>
                    <a:bodyPr/>
                    <a:lstStyle/>
                    <a:p>
                      <a:pPr algn="just">
                        <a:lnSpc>
                          <a:spcPct val="115000"/>
                        </a:lnSpc>
                        <a:spcAft>
                          <a:spcPts val="0"/>
                        </a:spcAft>
                      </a:pPr>
                      <a:r>
                        <a:rPr lang="sl-SI" sz="600" dirty="0">
                          <a:effectLst/>
                        </a:rPr>
                        <a:t>*vključim starše, če res ne gre drugače                                                                      </a:t>
                      </a:r>
                      <a:r>
                        <a:rPr lang="sl-SI" sz="600" dirty="0" smtClean="0">
                          <a:effectLst/>
                        </a:rPr>
                        <a:t>                                                                                                                                            </a:t>
                      </a:r>
                      <a:r>
                        <a:rPr lang="sl-SI" sz="600" dirty="0">
                          <a:effectLst/>
                        </a:rPr>
                        <a:t>4</a:t>
                      </a:r>
                    </a:p>
                    <a:p>
                      <a:pPr algn="just">
                        <a:lnSpc>
                          <a:spcPct val="115000"/>
                        </a:lnSpc>
                        <a:spcAft>
                          <a:spcPts val="0"/>
                        </a:spcAft>
                      </a:pPr>
                      <a:r>
                        <a:rPr lang="sl-SI" sz="600" dirty="0">
                          <a:effectLst/>
                        </a:rPr>
                        <a:t>*na drugem mestu skupaj s starši in učenci načrt sprememb                                    </a:t>
                      </a:r>
                      <a:r>
                        <a:rPr lang="sl-SI" sz="600" dirty="0" smtClean="0">
                          <a:effectLst/>
                        </a:rPr>
                        <a:t>                                                                                                                                         </a:t>
                      </a:r>
                      <a:r>
                        <a:rPr lang="sl-SI" sz="600" dirty="0">
                          <a:effectLst/>
                        </a:rPr>
                        <a:t>1</a:t>
                      </a:r>
                    </a:p>
                    <a:p>
                      <a:pPr algn="just">
                        <a:lnSpc>
                          <a:spcPct val="115000"/>
                        </a:lnSpc>
                        <a:spcAft>
                          <a:spcPts val="0"/>
                        </a:spcAft>
                      </a:pPr>
                      <a:r>
                        <a:rPr lang="sl-SI" sz="600" dirty="0">
                          <a:effectLst/>
                        </a:rPr>
                        <a:t>*pogovorim se s starši                                                                                                 </a:t>
                      </a:r>
                      <a:r>
                        <a:rPr lang="sl-SI" sz="600" dirty="0" smtClean="0">
                          <a:effectLst/>
                        </a:rPr>
                        <a:t>                                                                                                                                              </a:t>
                      </a:r>
                      <a:r>
                        <a:rPr lang="sl-SI" sz="600" dirty="0">
                          <a:effectLst/>
                        </a:rPr>
                        <a:t>2</a:t>
                      </a:r>
                    </a:p>
                    <a:p>
                      <a:pPr algn="just">
                        <a:lnSpc>
                          <a:spcPct val="115000"/>
                        </a:lnSpc>
                        <a:spcAft>
                          <a:spcPts val="0"/>
                        </a:spcAft>
                      </a:pPr>
                      <a:r>
                        <a:rPr lang="sl-SI" sz="700" dirty="0">
                          <a:effectLst/>
                        </a:rPr>
                        <a:t> </a:t>
                      </a:r>
                      <a:endParaRPr lang="sl-SI" sz="600" dirty="0">
                        <a:effectLst/>
                        <a:latin typeface="Calibri"/>
                        <a:ea typeface="Calibri"/>
                        <a:cs typeface="Times New Roman"/>
                      </a:endParaRPr>
                    </a:p>
                  </a:txBody>
                  <a:tcPr marL="39236" marR="39236" marT="0" marB="0"/>
                </a:tc>
              </a:tr>
              <a:tr h="308169">
                <a:tc>
                  <a:txBody>
                    <a:bodyPr/>
                    <a:lstStyle/>
                    <a:p>
                      <a:pPr algn="ctr">
                        <a:lnSpc>
                          <a:spcPct val="115000"/>
                        </a:lnSpc>
                        <a:spcAft>
                          <a:spcPts val="0"/>
                        </a:spcAft>
                      </a:pPr>
                      <a:r>
                        <a:rPr lang="sl-SI" sz="600" dirty="0">
                          <a:effectLst/>
                        </a:rPr>
                        <a:t>ŠSS</a:t>
                      </a:r>
                    </a:p>
                    <a:p>
                      <a:pPr algn="ctr">
                        <a:lnSpc>
                          <a:spcPct val="115000"/>
                        </a:lnSpc>
                        <a:spcAft>
                          <a:spcPts val="0"/>
                        </a:spcAft>
                      </a:pPr>
                      <a:r>
                        <a:rPr lang="sl-SI" sz="600" dirty="0">
                          <a:effectLst/>
                        </a:rPr>
                        <a:t>6</a:t>
                      </a:r>
                    </a:p>
                    <a:p>
                      <a:pPr algn="ctr">
                        <a:lnSpc>
                          <a:spcPct val="115000"/>
                        </a:lnSpc>
                        <a:spcAft>
                          <a:spcPts val="0"/>
                        </a:spcAft>
                      </a:pPr>
                      <a:r>
                        <a:rPr lang="sl-SI" sz="600" dirty="0">
                          <a:effectLst/>
                        </a:rPr>
                        <a:t> </a:t>
                      </a:r>
                      <a:endParaRPr lang="sl-SI" sz="600" dirty="0">
                        <a:effectLst/>
                        <a:latin typeface="Calibri"/>
                        <a:ea typeface="Calibri"/>
                        <a:cs typeface="Times New Roman"/>
                      </a:endParaRPr>
                    </a:p>
                  </a:txBody>
                  <a:tcPr marL="39236" marR="39236" marT="0" marB="0"/>
                </a:tc>
                <a:tc>
                  <a:txBody>
                    <a:bodyPr/>
                    <a:lstStyle/>
                    <a:p>
                      <a:pPr algn="just">
                        <a:lnSpc>
                          <a:spcPct val="115000"/>
                        </a:lnSpc>
                        <a:spcAft>
                          <a:spcPts val="0"/>
                        </a:spcAft>
                      </a:pPr>
                      <a:r>
                        <a:rPr lang="sl-SI" sz="600" dirty="0">
                          <a:effectLst/>
                        </a:rPr>
                        <a:t>*če je težji problem, skupaj s ŠSS                                                                          </a:t>
                      </a:r>
                      <a:r>
                        <a:rPr lang="sl-SI" sz="600" dirty="0" smtClean="0">
                          <a:effectLst/>
                        </a:rPr>
                        <a:t>                                                                                                                                                  </a:t>
                      </a:r>
                      <a:r>
                        <a:rPr lang="sl-SI" sz="600" dirty="0">
                          <a:effectLst/>
                        </a:rPr>
                        <a:t>6</a:t>
                      </a:r>
                    </a:p>
                    <a:p>
                      <a:pPr algn="just">
                        <a:lnSpc>
                          <a:spcPct val="115000"/>
                        </a:lnSpc>
                        <a:spcAft>
                          <a:spcPts val="0"/>
                        </a:spcAft>
                      </a:pPr>
                      <a:r>
                        <a:rPr lang="sl-SI" sz="600" dirty="0">
                          <a:effectLst/>
                        </a:rPr>
                        <a:t> </a:t>
                      </a:r>
                      <a:endParaRPr lang="sl-SI" sz="600" dirty="0">
                        <a:effectLst/>
                        <a:latin typeface="Calibri"/>
                        <a:ea typeface="Calibri"/>
                        <a:cs typeface="Times New Roman"/>
                      </a:endParaRPr>
                    </a:p>
                  </a:txBody>
                  <a:tcPr marL="39236" marR="39236" marT="0" marB="0"/>
                </a:tc>
              </a:tr>
              <a:tr h="209599">
                <a:tc>
                  <a:txBody>
                    <a:bodyPr/>
                    <a:lstStyle/>
                    <a:p>
                      <a:pPr algn="ctr">
                        <a:lnSpc>
                          <a:spcPct val="115000"/>
                        </a:lnSpc>
                        <a:spcAft>
                          <a:spcPts val="0"/>
                        </a:spcAft>
                      </a:pPr>
                      <a:r>
                        <a:rPr lang="sl-SI" sz="600" dirty="0">
                          <a:effectLst/>
                        </a:rPr>
                        <a:t>VODSTVO</a:t>
                      </a:r>
                    </a:p>
                    <a:p>
                      <a:pPr algn="ctr">
                        <a:lnSpc>
                          <a:spcPct val="115000"/>
                        </a:lnSpc>
                        <a:spcAft>
                          <a:spcPts val="0"/>
                        </a:spcAft>
                      </a:pPr>
                      <a:r>
                        <a:rPr lang="sl-SI" sz="600" dirty="0">
                          <a:effectLst/>
                        </a:rPr>
                        <a:t>1</a:t>
                      </a:r>
                      <a:endParaRPr lang="sl-SI" sz="600" dirty="0">
                        <a:effectLst/>
                        <a:latin typeface="Calibri"/>
                        <a:ea typeface="Calibri"/>
                        <a:cs typeface="Times New Roman"/>
                      </a:endParaRPr>
                    </a:p>
                  </a:txBody>
                  <a:tcPr marL="39236" marR="39236" marT="0" marB="0"/>
                </a:tc>
                <a:tc>
                  <a:txBody>
                    <a:bodyPr/>
                    <a:lstStyle/>
                    <a:p>
                      <a:pPr>
                        <a:lnSpc>
                          <a:spcPct val="115000"/>
                        </a:lnSpc>
                        <a:spcAft>
                          <a:spcPts val="0"/>
                        </a:spcAft>
                      </a:pPr>
                      <a:r>
                        <a:rPr lang="sl-SI" sz="600" dirty="0">
                          <a:effectLst/>
                        </a:rPr>
                        <a:t>*posvetovanje z vodstvom                                                                                          </a:t>
                      </a:r>
                      <a:r>
                        <a:rPr lang="sl-SI" sz="600" dirty="0" smtClean="0">
                          <a:effectLst/>
                        </a:rPr>
                        <a:t>                                                                                                                                             </a:t>
                      </a:r>
                      <a:r>
                        <a:rPr lang="sl-SI" sz="600" dirty="0">
                          <a:effectLst/>
                        </a:rPr>
                        <a:t>1                                                                                          </a:t>
                      </a:r>
                      <a:endParaRPr lang="sl-SI" sz="600" dirty="0">
                        <a:effectLst/>
                        <a:latin typeface="Calibri"/>
                        <a:ea typeface="Calibri"/>
                        <a:cs typeface="Times New Roman"/>
                      </a:endParaRPr>
                    </a:p>
                  </a:txBody>
                  <a:tcPr marL="39236" marR="39236" marT="0" marB="0"/>
                </a:tc>
              </a:tr>
            </a:tbl>
          </a:graphicData>
        </a:graphic>
      </p:graphicFrame>
    </p:spTree>
    <p:extLst>
      <p:ext uri="{BB962C8B-B14F-4D97-AF65-F5344CB8AC3E}">
        <p14:creationId xmlns:p14="http://schemas.microsoft.com/office/powerpoint/2010/main" val="217034044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sz="4000" dirty="0">
                <a:solidFill>
                  <a:srgbClr val="00B050"/>
                </a:solidFill>
              </a:rPr>
              <a:t>VEDENJE: </a:t>
            </a:r>
            <a:r>
              <a:rPr lang="sl-SI" sz="4000" dirty="0"/>
              <a:t>NAČIN REŠEVANJA PROBLEMA</a:t>
            </a:r>
            <a:endParaRPr lang="sl-SI" sz="4000" dirty="0">
              <a:solidFill>
                <a:srgbClr val="00B050"/>
              </a:solidFill>
            </a:endParaRPr>
          </a:p>
        </p:txBody>
      </p:sp>
      <p:sp>
        <p:nvSpPr>
          <p:cNvPr id="3" name="Ograda vsebine 2"/>
          <p:cNvSpPr>
            <a:spLocks noGrp="1"/>
          </p:cNvSpPr>
          <p:nvPr>
            <p:ph idx="1"/>
          </p:nvPr>
        </p:nvSpPr>
        <p:spPr/>
        <p:txBody>
          <a:bodyPr>
            <a:normAutofit lnSpcReduction="10000"/>
          </a:bodyPr>
          <a:lstStyle/>
          <a:p>
            <a:pPr marL="0" indent="0">
              <a:buNone/>
            </a:pPr>
            <a:r>
              <a:rPr lang="sl-SI" sz="1400" dirty="0"/>
              <a:t>Pri </a:t>
            </a:r>
            <a:r>
              <a:rPr lang="sl-SI" sz="1400" b="1" u="sng" dirty="0"/>
              <a:t>načinu reševanja</a:t>
            </a:r>
            <a:r>
              <a:rPr lang="sl-SI" sz="1400" b="1" dirty="0"/>
              <a:t> </a:t>
            </a:r>
            <a:r>
              <a:rPr lang="sl-SI" sz="1400" dirty="0"/>
              <a:t>problemskih situacij pa </a:t>
            </a:r>
            <a:r>
              <a:rPr lang="sl-SI" sz="1400" dirty="0" smtClean="0"/>
              <a:t>rezultati kažejo da:</a:t>
            </a:r>
          </a:p>
          <a:p>
            <a:pPr>
              <a:buFont typeface="Wingdings" panose="05000000000000000000" pitchFamily="2" charset="2"/>
              <a:buChar char="§"/>
            </a:pPr>
            <a:r>
              <a:rPr lang="sl-SI" sz="1400" dirty="0" smtClean="0"/>
              <a:t> </a:t>
            </a:r>
            <a:r>
              <a:rPr lang="sl-SI" sz="1400" dirty="0"/>
              <a:t>učitelji v </a:t>
            </a:r>
            <a:r>
              <a:rPr lang="sl-SI" sz="1400" u="sng" dirty="0"/>
              <a:t>veliki večini </a:t>
            </a:r>
            <a:r>
              <a:rPr lang="sl-SI" sz="1400" dirty="0"/>
              <a:t>primerov še vedno rešujejo  nastale probleme v pogovoru z učencem ali razredom (36 odgovorov). </a:t>
            </a:r>
            <a:endParaRPr lang="sl-SI" sz="1400" dirty="0" smtClean="0"/>
          </a:p>
          <a:p>
            <a:pPr>
              <a:buFont typeface="Wingdings" panose="05000000000000000000" pitchFamily="2" charset="2"/>
              <a:buChar char="§"/>
            </a:pPr>
            <a:r>
              <a:rPr lang="sl-SI" sz="1400" u="sng" dirty="0" smtClean="0"/>
              <a:t>V </a:t>
            </a:r>
            <a:r>
              <a:rPr lang="sl-SI" sz="1400" u="sng" dirty="0"/>
              <a:t>manjši meri </a:t>
            </a:r>
            <a:r>
              <a:rPr lang="sl-SI" sz="1400" dirty="0"/>
              <a:t>pa v reševanje problemske situacije vključujejo starše (7 odgovorov), sodelavce (5 odgovorov), razrednika (4 odgovori), svetovalno službo (6 odgovorov) in vodstvo (1 odgovor).  </a:t>
            </a:r>
          </a:p>
          <a:p>
            <a:pPr>
              <a:buFont typeface="Wingdings" panose="05000000000000000000" pitchFamily="2" charset="2"/>
              <a:buChar char="§"/>
            </a:pPr>
            <a:r>
              <a:rPr lang="sl-SI" sz="1400" dirty="0"/>
              <a:t>Bolj</a:t>
            </a:r>
            <a:r>
              <a:rPr lang="sl-SI" sz="1400" u="sng" dirty="0"/>
              <a:t> avtonomen </a:t>
            </a:r>
            <a:r>
              <a:rPr lang="sl-SI" sz="1400" dirty="0"/>
              <a:t>način reševanja problemske situacije s spremembo učiteljeve dejavnosti v razredu so učitelji podali v 29 odgovorih (spremenim pristop, uporabim drugo metodo, iz situacije se naučim, kako reagirati naslednjič, prekinem delo, popestrim pouk....)</a:t>
            </a:r>
          </a:p>
          <a:p>
            <a:pPr marL="0" indent="0">
              <a:buNone/>
            </a:pPr>
            <a:endParaRPr lang="sl-SI" sz="1400" b="1" dirty="0" smtClean="0"/>
          </a:p>
          <a:p>
            <a:pPr marL="0" indent="0">
              <a:buNone/>
            </a:pPr>
            <a:endParaRPr lang="sl-SI" sz="1400" dirty="0" smtClean="0"/>
          </a:p>
          <a:p>
            <a:pPr marL="0" indent="0">
              <a:buNone/>
            </a:pPr>
            <a:endParaRPr lang="sl-SI" sz="1400" dirty="0"/>
          </a:p>
          <a:p>
            <a:pPr marL="0" indent="0">
              <a:buNone/>
            </a:pPr>
            <a:endParaRPr lang="sl-SI" sz="1400" dirty="0"/>
          </a:p>
          <a:p>
            <a:pPr lvl="0">
              <a:buFont typeface="Wingdings" panose="05000000000000000000" pitchFamily="2" charset="2"/>
              <a:buChar char="§"/>
            </a:pPr>
            <a:r>
              <a:rPr lang="sl-SI" sz="1600" b="1" dirty="0">
                <a:solidFill>
                  <a:srgbClr val="0070C0"/>
                </a:solidFill>
              </a:rPr>
              <a:t>Učitelje spodbujati da še večkrat izhajajo iz svoje strokovne avtonomnosti in delujejo v skladu z novim profesionalizmom kot »razmišljujoči praktiki« in manjkrat kot »konformisti« ali »vestni« izvrševalci šolske politike.</a:t>
            </a:r>
          </a:p>
          <a:p>
            <a:pPr marL="0" indent="0">
              <a:buNone/>
            </a:pPr>
            <a:r>
              <a:rPr lang="sl-SI" sz="1600" b="1" dirty="0">
                <a:solidFill>
                  <a:srgbClr val="0070C0"/>
                </a:solidFill>
              </a:rPr>
              <a:t> </a:t>
            </a:r>
          </a:p>
          <a:p>
            <a:pPr lvl="0">
              <a:buFont typeface="Wingdings" panose="05000000000000000000" pitchFamily="2" charset="2"/>
              <a:buChar char="§"/>
            </a:pPr>
            <a:r>
              <a:rPr lang="sl-SI" sz="1600" b="1" dirty="0">
                <a:solidFill>
                  <a:srgbClr val="0070C0"/>
                </a:solidFill>
              </a:rPr>
              <a:t>Namesto, da bi se učitelj spopadel z bistvenimi problemi poučevanja in se ob tem tudi poklicno razvijal, lahko razvije različne načine prikrivanja in zmanjševanja problema ali pa umika iz problemske situacije (soočanje s problemom).</a:t>
            </a:r>
          </a:p>
          <a:p>
            <a:endParaRPr lang="sl-SI" sz="1400" dirty="0"/>
          </a:p>
        </p:txBody>
      </p:sp>
      <p:sp>
        <p:nvSpPr>
          <p:cNvPr id="4" name="5-kraka zvezda 3"/>
          <p:cNvSpPr/>
          <p:nvPr/>
        </p:nvSpPr>
        <p:spPr>
          <a:xfrm>
            <a:off x="395536" y="3501008"/>
            <a:ext cx="936104" cy="504056"/>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Tree>
    <p:extLst>
      <p:ext uri="{BB962C8B-B14F-4D97-AF65-F5344CB8AC3E}">
        <p14:creationId xmlns:p14="http://schemas.microsoft.com/office/powerpoint/2010/main" val="161631534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346050"/>
          </a:xfrm>
        </p:spPr>
        <p:txBody>
          <a:bodyPr>
            <a:normAutofit fontScale="90000"/>
          </a:bodyPr>
          <a:lstStyle/>
          <a:p>
            <a:endParaRPr lang="sl-SI" dirty="0"/>
          </a:p>
        </p:txBody>
      </p:sp>
      <p:sp>
        <p:nvSpPr>
          <p:cNvPr id="3" name="Ograda vsebine 2"/>
          <p:cNvSpPr>
            <a:spLocks noGrp="1"/>
          </p:cNvSpPr>
          <p:nvPr>
            <p:ph idx="1"/>
          </p:nvPr>
        </p:nvSpPr>
        <p:spPr/>
        <p:txBody>
          <a:bodyPr/>
          <a:lstStyle/>
          <a:p>
            <a:pPr marL="0" lvl="0" indent="0" algn="ctr">
              <a:buNone/>
            </a:pPr>
            <a:endParaRPr lang="sl-SI" sz="4000" b="1" i="1" dirty="0"/>
          </a:p>
          <a:p>
            <a:pPr marL="0" lvl="0" indent="0" algn="ctr">
              <a:buNone/>
            </a:pPr>
            <a:r>
              <a:rPr lang="sl-SI" sz="4000" b="1" i="1" dirty="0" smtClean="0">
                <a:solidFill>
                  <a:srgbClr val="0070C0"/>
                </a:solidFill>
              </a:rPr>
              <a:t>»</a:t>
            </a:r>
            <a:r>
              <a:rPr lang="sl-SI" sz="4000" b="1" i="1" dirty="0">
                <a:solidFill>
                  <a:srgbClr val="0070C0"/>
                </a:solidFill>
              </a:rPr>
              <a:t>Zavestno učimo, kar znamo,</a:t>
            </a:r>
            <a:endParaRPr lang="sl-SI" sz="4000" b="1" dirty="0">
              <a:solidFill>
                <a:srgbClr val="0070C0"/>
              </a:solidFill>
            </a:endParaRPr>
          </a:p>
          <a:p>
            <a:pPr marL="0" indent="0" algn="ctr">
              <a:buNone/>
            </a:pPr>
            <a:r>
              <a:rPr lang="sl-SI" sz="4000" b="1" i="1" dirty="0">
                <a:solidFill>
                  <a:srgbClr val="0070C0"/>
                </a:solidFill>
              </a:rPr>
              <a:t>podzavestno, kar smo</a:t>
            </a:r>
            <a:r>
              <a:rPr lang="sl-SI" sz="4000" b="1" i="1" dirty="0" smtClean="0">
                <a:solidFill>
                  <a:srgbClr val="0070C0"/>
                </a:solidFill>
              </a:rPr>
              <a:t>.«</a:t>
            </a:r>
          </a:p>
          <a:p>
            <a:pPr marL="0" indent="0" algn="ctr">
              <a:buNone/>
            </a:pPr>
            <a:r>
              <a:rPr lang="sl-SI" sz="4000" b="1" i="1" dirty="0" smtClean="0">
                <a:solidFill>
                  <a:srgbClr val="0070C0"/>
                </a:solidFill>
              </a:rPr>
              <a:t> </a:t>
            </a:r>
            <a:r>
              <a:rPr lang="sl-SI" sz="2800" b="1" i="1" dirty="0">
                <a:solidFill>
                  <a:srgbClr val="0070C0"/>
                </a:solidFill>
              </a:rPr>
              <a:t>(</a:t>
            </a:r>
            <a:r>
              <a:rPr lang="sl-SI" sz="2800" b="1" i="1" dirty="0" err="1">
                <a:solidFill>
                  <a:srgbClr val="0070C0"/>
                </a:solidFill>
              </a:rPr>
              <a:t>Hamacheh</a:t>
            </a:r>
            <a:r>
              <a:rPr lang="sl-SI" sz="2800" b="1" i="1" dirty="0">
                <a:solidFill>
                  <a:srgbClr val="0070C0"/>
                </a:solidFill>
              </a:rPr>
              <a:t>)</a:t>
            </a:r>
            <a:endParaRPr lang="sl-SI" sz="2800" b="1" dirty="0">
              <a:solidFill>
                <a:srgbClr val="0070C0"/>
              </a:solidFill>
            </a:endParaRPr>
          </a:p>
          <a:p>
            <a:endParaRPr lang="sl-SI" dirty="0">
              <a:solidFill>
                <a:srgbClr val="0070C0"/>
              </a:solidFill>
            </a:endParaRPr>
          </a:p>
        </p:txBody>
      </p:sp>
    </p:spTree>
    <p:extLst>
      <p:ext uri="{BB962C8B-B14F-4D97-AF65-F5344CB8AC3E}">
        <p14:creationId xmlns:p14="http://schemas.microsoft.com/office/powerpoint/2010/main" val="90258677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4000" dirty="0" smtClean="0"/>
              <a:t>Viri in literatura</a:t>
            </a:r>
            <a:endParaRPr lang="sl-SI" sz="4000" dirty="0"/>
          </a:p>
        </p:txBody>
      </p:sp>
      <p:sp>
        <p:nvSpPr>
          <p:cNvPr id="3" name="Ograda vsebine 2"/>
          <p:cNvSpPr>
            <a:spLocks noGrp="1"/>
          </p:cNvSpPr>
          <p:nvPr>
            <p:ph idx="1"/>
          </p:nvPr>
        </p:nvSpPr>
        <p:spPr/>
        <p:txBody>
          <a:bodyPr>
            <a:normAutofit/>
          </a:bodyPr>
          <a:lstStyle/>
          <a:p>
            <a:r>
              <a:rPr lang="sl-SI" sz="1400" dirty="0" err="1"/>
              <a:t>Huberman</a:t>
            </a:r>
            <a:r>
              <a:rPr lang="sl-SI" sz="1400" dirty="0"/>
              <a:t>, M. (1993): </a:t>
            </a:r>
            <a:r>
              <a:rPr lang="sl-SI" sz="1400" dirty="0" err="1"/>
              <a:t>Teacher</a:t>
            </a:r>
            <a:r>
              <a:rPr lang="sl-SI" sz="1400" dirty="0"/>
              <a:t> </a:t>
            </a:r>
            <a:r>
              <a:rPr lang="sl-SI" sz="1400" dirty="0" err="1"/>
              <a:t>development</a:t>
            </a:r>
            <a:r>
              <a:rPr lang="sl-SI" sz="1400" dirty="0"/>
              <a:t> </a:t>
            </a:r>
            <a:r>
              <a:rPr lang="sl-SI" sz="1400" dirty="0" err="1"/>
              <a:t>and</a:t>
            </a:r>
            <a:r>
              <a:rPr lang="sl-SI" sz="1400" dirty="0"/>
              <a:t> </a:t>
            </a:r>
            <a:r>
              <a:rPr lang="sl-SI" sz="1400" dirty="0" err="1"/>
              <a:t>instructional</a:t>
            </a:r>
            <a:r>
              <a:rPr lang="sl-SI" sz="1400" dirty="0"/>
              <a:t> </a:t>
            </a:r>
            <a:r>
              <a:rPr lang="sl-SI" sz="1400" dirty="0" err="1"/>
              <a:t>mastery</a:t>
            </a:r>
            <a:r>
              <a:rPr lang="sl-SI" sz="1400" dirty="0"/>
              <a:t>, V: </a:t>
            </a:r>
            <a:r>
              <a:rPr lang="sl-SI" sz="1400" dirty="0" err="1"/>
              <a:t>The</a:t>
            </a:r>
            <a:r>
              <a:rPr lang="sl-SI" sz="1400" dirty="0"/>
              <a:t> </a:t>
            </a:r>
            <a:r>
              <a:rPr lang="sl-SI" sz="1400" dirty="0" err="1"/>
              <a:t>induction</a:t>
            </a:r>
            <a:r>
              <a:rPr lang="sl-SI" sz="1400" dirty="0"/>
              <a:t> </a:t>
            </a:r>
            <a:r>
              <a:rPr lang="sl-SI" sz="1400" dirty="0" err="1"/>
              <a:t>of</a:t>
            </a:r>
            <a:r>
              <a:rPr lang="sl-SI" sz="1400" dirty="0"/>
              <a:t> </a:t>
            </a:r>
            <a:r>
              <a:rPr lang="sl-SI" sz="1400" dirty="0" err="1"/>
              <a:t>new</a:t>
            </a:r>
            <a:r>
              <a:rPr lang="sl-SI" sz="1400" dirty="0"/>
              <a:t> </a:t>
            </a:r>
            <a:r>
              <a:rPr lang="sl-SI" sz="1400" dirty="0" err="1"/>
              <a:t>teachers</a:t>
            </a:r>
            <a:r>
              <a:rPr lang="sl-SI" sz="1400" dirty="0"/>
              <a:t> (</a:t>
            </a:r>
            <a:r>
              <a:rPr lang="sl-SI" sz="1400" dirty="0" err="1"/>
              <a:t>Hargreaves</a:t>
            </a:r>
            <a:r>
              <a:rPr lang="sl-SI" sz="1400" dirty="0"/>
              <a:t> idr.), str. 122-143, </a:t>
            </a:r>
            <a:r>
              <a:rPr lang="sl-SI" sz="1400" dirty="0" err="1"/>
              <a:t>Teacher</a:t>
            </a:r>
            <a:r>
              <a:rPr lang="sl-SI" sz="1400" dirty="0"/>
              <a:t> </a:t>
            </a:r>
            <a:r>
              <a:rPr lang="sl-SI" sz="1400" dirty="0" err="1"/>
              <a:t>college</a:t>
            </a:r>
            <a:r>
              <a:rPr lang="sl-SI" sz="1400" dirty="0"/>
              <a:t> </a:t>
            </a:r>
            <a:r>
              <a:rPr lang="sl-SI" sz="1400" dirty="0" err="1"/>
              <a:t>press</a:t>
            </a:r>
            <a:endParaRPr lang="sl-SI" sz="1400" dirty="0"/>
          </a:p>
          <a:p>
            <a:pPr marL="0" indent="0">
              <a:buNone/>
            </a:pPr>
            <a:r>
              <a:rPr lang="sl-SI" sz="1400" dirty="0"/>
              <a:t> </a:t>
            </a:r>
          </a:p>
          <a:p>
            <a:r>
              <a:rPr lang="sl-SI" sz="1400" dirty="0"/>
              <a:t>Marentič Požarnik, B. (1990): Za pluralizem modelov spoznavanja, raziskovanja in delovanja v pedagoških znanostih. Sodobna pedagogika. Št. 1-2, str. 1 – 14</a:t>
            </a:r>
          </a:p>
          <a:p>
            <a:pPr marL="0" indent="0">
              <a:buNone/>
            </a:pPr>
            <a:r>
              <a:rPr lang="sl-SI" sz="1400" dirty="0"/>
              <a:t> </a:t>
            </a:r>
          </a:p>
          <a:p>
            <a:r>
              <a:rPr lang="sl-SI" sz="1400" dirty="0"/>
              <a:t>Marentič Požarnik,B. (2000): Profesionalizacija izobraževanja učiteljev – nujna predpostavka uspešne prenove, Vzgoja in izobraževanje, št. 4/2000, str. 4-11</a:t>
            </a:r>
          </a:p>
          <a:p>
            <a:pPr marL="0" indent="0">
              <a:buNone/>
            </a:pPr>
            <a:r>
              <a:rPr lang="sl-SI" sz="1400" dirty="0"/>
              <a:t> </a:t>
            </a:r>
          </a:p>
          <a:p>
            <a:r>
              <a:rPr lang="sl-SI" sz="1400" dirty="0"/>
              <a:t>Valenčič </a:t>
            </a:r>
            <a:r>
              <a:rPr lang="sl-SI" sz="1400" dirty="0" err="1"/>
              <a:t>Zuljan</a:t>
            </a:r>
            <a:r>
              <a:rPr lang="sl-SI" sz="1400" dirty="0"/>
              <a:t>, M. (2001): Modeli in načela profesionalnega razvoja, Sodobna pedagogika, št. 2, str. 122-141</a:t>
            </a:r>
          </a:p>
          <a:p>
            <a:endParaRPr lang="sl-SI" dirty="0"/>
          </a:p>
        </p:txBody>
      </p:sp>
    </p:spTree>
    <p:extLst>
      <p:ext uri="{BB962C8B-B14F-4D97-AF65-F5344CB8AC3E}">
        <p14:creationId xmlns:p14="http://schemas.microsoft.com/office/powerpoint/2010/main" val="11330652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METODOLOGIJA</a:t>
            </a:r>
            <a:endParaRPr lang="sl-SI" dirty="0"/>
          </a:p>
        </p:txBody>
      </p:sp>
      <p:sp>
        <p:nvSpPr>
          <p:cNvPr id="3" name="Ograda vsebine 2"/>
          <p:cNvSpPr>
            <a:spLocks noGrp="1"/>
          </p:cNvSpPr>
          <p:nvPr>
            <p:ph idx="1"/>
          </p:nvPr>
        </p:nvSpPr>
        <p:spPr/>
        <p:txBody>
          <a:bodyPr>
            <a:normAutofit fontScale="92500" lnSpcReduction="10000"/>
          </a:bodyPr>
          <a:lstStyle/>
          <a:p>
            <a:r>
              <a:rPr lang="sl-SI" dirty="0" err="1" smtClean="0"/>
              <a:t>Neeksperimentalna</a:t>
            </a:r>
            <a:r>
              <a:rPr lang="sl-SI" dirty="0" smtClean="0"/>
              <a:t> metoda zbiranja podatkov</a:t>
            </a:r>
          </a:p>
          <a:p>
            <a:endParaRPr lang="sl-SI" dirty="0" smtClean="0"/>
          </a:p>
          <a:p>
            <a:r>
              <a:rPr lang="sl-SI" dirty="0" smtClean="0"/>
              <a:t>Vprašalnik ; oddanih </a:t>
            </a:r>
            <a:r>
              <a:rPr lang="sl-SI" b="1" dirty="0" smtClean="0"/>
              <a:t>47 anket</a:t>
            </a:r>
            <a:r>
              <a:rPr lang="sl-SI" dirty="0"/>
              <a:t> </a:t>
            </a:r>
            <a:r>
              <a:rPr lang="sl-SI" dirty="0" smtClean="0"/>
              <a:t>(77 %)</a:t>
            </a:r>
            <a:endParaRPr lang="sl-SI" dirty="0"/>
          </a:p>
          <a:p>
            <a:pPr marL="0" indent="0">
              <a:buNone/>
            </a:pPr>
            <a:r>
              <a:rPr lang="sl-SI" b="1" dirty="0"/>
              <a:t> </a:t>
            </a:r>
            <a:endParaRPr lang="sl-SI" dirty="0" smtClean="0"/>
          </a:p>
          <a:p>
            <a:r>
              <a:rPr lang="sl-SI" dirty="0" smtClean="0"/>
              <a:t>Zbiranje podatkov: december </a:t>
            </a:r>
            <a:r>
              <a:rPr lang="sl-SI" dirty="0"/>
              <a:t>2014  </a:t>
            </a:r>
            <a:r>
              <a:rPr lang="sl-SI" dirty="0" smtClean="0"/>
              <a:t>   zaključilo </a:t>
            </a:r>
            <a:r>
              <a:rPr lang="sl-SI" dirty="0"/>
              <a:t>s </a:t>
            </a:r>
            <a:r>
              <a:rPr lang="sl-SI" dirty="0" smtClean="0"/>
              <a:t>7.1.2015</a:t>
            </a:r>
          </a:p>
          <a:p>
            <a:r>
              <a:rPr lang="sl-SI" dirty="0" smtClean="0"/>
              <a:t>Kvalitativna obdelava podatkov : vprašanja odprtega tipa z interpretacijo po kvalitativnih kategorijah</a:t>
            </a:r>
            <a:endParaRPr lang="sl-SI" dirty="0"/>
          </a:p>
          <a:p>
            <a:pPr marL="0" indent="0">
              <a:buNone/>
            </a:pPr>
            <a:endParaRPr lang="sl-SI" dirty="0"/>
          </a:p>
          <a:p>
            <a:endParaRPr lang="sl-SI" dirty="0"/>
          </a:p>
        </p:txBody>
      </p:sp>
      <p:sp>
        <p:nvSpPr>
          <p:cNvPr id="4" name="Desna puščica 3"/>
          <p:cNvSpPr/>
          <p:nvPr/>
        </p:nvSpPr>
        <p:spPr>
          <a:xfrm>
            <a:off x="6372200" y="3789040"/>
            <a:ext cx="216024" cy="720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Tree>
    <p:extLst>
      <p:ext uri="{BB962C8B-B14F-4D97-AF65-F5344CB8AC3E}">
        <p14:creationId xmlns:p14="http://schemas.microsoft.com/office/powerpoint/2010/main" val="11585153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130026"/>
          </a:xfrm>
        </p:spPr>
        <p:txBody>
          <a:bodyPr>
            <a:normAutofit fontScale="90000"/>
          </a:bodyPr>
          <a:lstStyle/>
          <a:p>
            <a:r>
              <a:rPr lang="sl-SI" dirty="0" smtClean="0"/>
              <a:t/>
            </a:r>
            <a:br>
              <a:rPr lang="sl-SI" dirty="0" smtClean="0"/>
            </a:br>
            <a:r>
              <a:rPr lang="sl-SI" dirty="0" smtClean="0"/>
              <a:t>OPREDELITEV POJMA </a:t>
            </a:r>
            <a:r>
              <a:rPr lang="sl-SI" dirty="0" err="1" smtClean="0"/>
              <a:t>samoevalvacije</a:t>
            </a:r>
            <a:endParaRPr lang="sl-SI" dirty="0"/>
          </a:p>
        </p:txBody>
      </p:sp>
      <p:sp>
        <p:nvSpPr>
          <p:cNvPr id="3" name="Ograda vsebine 2"/>
          <p:cNvSpPr>
            <a:spLocks noGrp="1"/>
          </p:cNvSpPr>
          <p:nvPr>
            <p:ph idx="1"/>
          </p:nvPr>
        </p:nvSpPr>
        <p:spPr>
          <a:xfrm>
            <a:off x="457200" y="980728"/>
            <a:ext cx="8229600" cy="5145435"/>
          </a:xfrm>
        </p:spPr>
        <p:txBody>
          <a:bodyPr>
            <a:normAutofit fontScale="92500" lnSpcReduction="20000"/>
          </a:bodyPr>
          <a:lstStyle/>
          <a:p>
            <a:r>
              <a:rPr lang="sl-SI" dirty="0" smtClean="0">
                <a:solidFill>
                  <a:srgbClr val="00B0F0"/>
                </a:solidFill>
              </a:rPr>
              <a:t>PROFESIONALNOST</a:t>
            </a:r>
            <a:r>
              <a:rPr lang="sl-SI" dirty="0" smtClean="0"/>
              <a:t> </a:t>
            </a:r>
            <a:r>
              <a:rPr lang="sl-SI" sz="1600" dirty="0" smtClean="0"/>
              <a:t>(</a:t>
            </a:r>
            <a:r>
              <a:rPr lang="sl-SI" sz="1600" dirty="0"/>
              <a:t>po SSKJ)</a:t>
            </a:r>
            <a:r>
              <a:rPr lang="sl-SI" dirty="0"/>
              <a:t> </a:t>
            </a:r>
            <a:r>
              <a:rPr lang="sl-SI" dirty="0" smtClean="0"/>
              <a:t>se </a:t>
            </a:r>
            <a:r>
              <a:rPr lang="sl-SI" dirty="0"/>
              <a:t>nanaša na </a:t>
            </a:r>
            <a:r>
              <a:rPr lang="sl-SI" dirty="0" smtClean="0"/>
              <a:t>lastnost, kot </a:t>
            </a:r>
            <a:r>
              <a:rPr lang="sl-SI" dirty="0"/>
              <a:t>poklicno se ukvarjati z </a:t>
            </a:r>
            <a:r>
              <a:rPr lang="sl-SI" dirty="0" smtClean="0"/>
              <a:t>nečem</a:t>
            </a:r>
          </a:p>
          <a:p>
            <a:r>
              <a:rPr lang="sl-SI" dirty="0" smtClean="0">
                <a:solidFill>
                  <a:srgbClr val="00B0F0"/>
                </a:solidFill>
              </a:rPr>
              <a:t>UČITELJSKA PROFESIJA </a:t>
            </a:r>
            <a:r>
              <a:rPr lang="sl-SI" dirty="0" smtClean="0"/>
              <a:t>(BMP)</a:t>
            </a:r>
            <a:r>
              <a:rPr lang="sl-SI" dirty="0"/>
              <a:t> najzahtevnejšo vrsto poklicev; kjer profesionalec izhaja iz teoretičnih znanj, vendar so v odločitvah avtonomni in relativno odvisni od zunanjih pritiskov in </a:t>
            </a:r>
            <a:r>
              <a:rPr lang="sl-SI" dirty="0" smtClean="0"/>
              <a:t>kontrole</a:t>
            </a:r>
            <a:endParaRPr lang="sl-SI" dirty="0"/>
          </a:p>
          <a:p>
            <a:r>
              <a:rPr lang="sl-SI" dirty="0" smtClean="0">
                <a:solidFill>
                  <a:srgbClr val="00B0F0"/>
                </a:solidFill>
              </a:rPr>
              <a:t>PROFESIONALNI RAZVOJ </a:t>
            </a:r>
            <a:r>
              <a:rPr lang="sl-SI" sz="2000" dirty="0"/>
              <a:t>(</a:t>
            </a:r>
            <a:r>
              <a:rPr lang="sl-SI" sz="2000" dirty="0" smtClean="0"/>
              <a:t>Valenčič </a:t>
            </a:r>
            <a:r>
              <a:rPr lang="sl-SI" sz="2000" dirty="0" err="1" smtClean="0"/>
              <a:t>Zuljan</a:t>
            </a:r>
            <a:r>
              <a:rPr lang="sl-SI" sz="2000" dirty="0" smtClean="0"/>
              <a:t>, 2001</a:t>
            </a:r>
            <a:r>
              <a:rPr lang="sl-SI" sz="2000" dirty="0"/>
              <a:t>) </a:t>
            </a:r>
            <a:r>
              <a:rPr lang="sl-SI" dirty="0"/>
              <a:t>opredeljujemo </a:t>
            </a:r>
            <a:r>
              <a:rPr lang="sl-SI" i="1" dirty="0"/>
              <a:t>kot </a:t>
            </a:r>
            <a:r>
              <a:rPr lang="sl-SI" i="1" dirty="0" smtClean="0"/>
              <a:t>„proces </a:t>
            </a:r>
            <a:r>
              <a:rPr lang="sl-SI" i="1" dirty="0"/>
              <a:t>signifikantnega in vseživljenjskega izkustvenega učenja, pri katerem posamezniki osmišljajo svoja pojmovanja in spreminjajo svojo prakso </a:t>
            </a:r>
            <a:r>
              <a:rPr lang="sl-SI" i="1" dirty="0" smtClean="0"/>
              <a:t>delovanja“.</a:t>
            </a:r>
            <a:r>
              <a:rPr lang="sl-SI" dirty="0" smtClean="0"/>
              <a:t> </a:t>
            </a:r>
          </a:p>
          <a:p>
            <a:r>
              <a:rPr lang="sl-SI" dirty="0" smtClean="0">
                <a:solidFill>
                  <a:srgbClr val="C00000"/>
                </a:solidFill>
              </a:rPr>
              <a:t>PR združuje POJMOVANJA in RAVNANJA</a:t>
            </a:r>
          </a:p>
          <a:p>
            <a:endParaRPr lang="sl-SI" dirty="0"/>
          </a:p>
        </p:txBody>
      </p:sp>
    </p:spTree>
    <p:extLst>
      <p:ext uri="{BB962C8B-B14F-4D97-AF65-F5344CB8AC3E}">
        <p14:creationId xmlns:p14="http://schemas.microsoft.com/office/powerpoint/2010/main" val="8263239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PR : individualen +vpliv dejavnikov</a:t>
            </a:r>
            <a:endParaRPr lang="sl-SI" dirty="0"/>
          </a:p>
        </p:txBody>
      </p:sp>
      <p:sp>
        <p:nvSpPr>
          <p:cNvPr id="3" name="Ograda besedila 2"/>
          <p:cNvSpPr>
            <a:spLocks noGrp="1"/>
          </p:cNvSpPr>
          <p:nvPr>
            <p:ph type="body" idx="1"/>
          </p:nvPr>
        </p:nvSpPr>
        <p:spPr/>
        <p:txBody>
          <a:bodyPr/>
          <a:lstStyle/>
          <a:p>
            <a:r>
              <a:rPr lang="sl-SI" dirty="0" smtClean="0"/>
              <a:t>ZUNANJI DEJAVNIKI</a:t>
            </a:r>
            <a:endParaRPr lang="sl-SI" dirty="0"/>
          </a:p>
        </p:txBody>
      </p:sp>
      <p:sp>
        <p:nvSpPr>
          <p:cNvPr id="4" name="Ograda vsebine 3"/>
          <p:cNvSpPr>
            <a:spLocks noGrp="1"/>
          </p:cNvSpPr>
          <p:nvPr>
            <p:ph sz="half" idx="2"/>
          </p:nvPr>
        </p:nvSpPr>
        <p:spPr/>
        <p:txBody>
          <a:bodyPr/>
          <a:lstStyle/>
          <a:p>
            <a:r>
              <a:rPr lang="sl-SI" dirty="0" smtClean="0"/>
              <a:t>Delovna doba</a:t>
            </a:r>
          </a:p>
          <a:p>
            <a:r>
              <a:rPr lang="sl-SI" dirty="0" smtClean="0"/>
              <a:t>Izobrazbena struktura</a:t>
            </a:r>
          </a:p>
          <a:p>
            <a:r>
              <a:rPr lang="sl-SI" dirty="0" smtClean="0"/>
              <a:t>Usposabljanja </a:t>
            </a:r>
          </a:p>
          <a:p>
            <a:r>
              <a:rPr lang="sl-SI" dirty="0" smtClean="0"/>
              <a:t>Samoizobraževanje </a:t>
            </a:r>
          </a:p>
          <a:p>
            <a:r>
              <a:rPr lang="sl-SI" dirty="0" smtClean="0"/>
              <a:t>Spoznanja preteklih </a:t>
            </a:r>
            <a:r>
              <a:rPr lang="sl-SI" dirty="0" err="1" smtClean="0"/>
              <a:t>samoevalavcij</a:t>
            </a:r>
            <a:endParaRPr lang="sl-SI" dirty="0" smtClean="0"/>
          </a:p>
          <a:p>
            <a:r>
              <a:rPr lang="sl-SI" dirty="0" smtClean="0"/>
              <a:t>Spremljanje strokovne literature</a:t>
            </a:r>
            <a:endParaRPr lang="sl-SI" dirty="0"/>
          </a:p>
        </p:txBody>
      </p:sp>
      <p:sp>
        <p:nvSpPr>
          <p:cNvPr id="5" name="Ograda besedila 4"/>
          <p:cNvSpPr>
            <a:spLocks noGrp="1"/>
          </p:cNvSpPr>
          <p:nvPr>
            <p:ph type="body" sz="quarter" idx="3"/>
          </p:nvPr>
        </p:nvSpPr>
        <p:spPr/>
        <p:txBody>
          <a:bodyPr/>
          <a:lstStyle/>
          <a:p>
            <a:r>
              <a:rPr lang="sl-SI" dirty="0" smtClean="0"/>
              <a:t>NOTRANJI DEJAVNIKI</a:t>
            </a:r>
            <a:endParaRPr lang="sl-SI" dirty="0"/>
          </a:p>
        </p:txBody>
      </p:sp>
      <p:sp>
        <p:nvSpPr>
          <p:cNvPr id="6" name="Ograda vsebine 5"/>
          <p:cNvSpPr>
            <a:spLocks noGrp="1"/>
          </p:cNvSpPr>
          <p:nvPr>
            <p:ph sz="quarter" idx="4"/>
          </p:nvPr>
        </p:nvSpPr>
        <p:spPr/>
        <p:txBody>
          <a:bodyPr/>
          <a:lstStyle/>
          <a:p>
            <a:r>
              <a:rPr lang="sl-SI" dirty="0" smtClean="0"/>
              <a:t>POJMOVANJA</a:t>
            </a:r>
          </a:p>
          <a:p>
            <a:r>
              <a:rPr lang="sl-SI" dirty="0" smtClean="0"/>
              <a:t>PREPRIČANJA</a:t>
            </a:r>
          </a:p>
          <a:p>
            <a:r>
              <a:rPr lang="sl-SI" dirty="0" smtClean="0"/>
              <a:t>IDENTITETA</a:t>
            </a:r>
          </a:p>
          <a:p>
            <a:r>
              <a:rPr lang="sl-SI" dirty="0" smtClean="0"/>
              <a:t>KOMPETE</a:t>
            </a:r>
            <a:r>
              <a:rPr lang="sl-SI" dirty="0"/>
              <a:t>NCE</a:t>
            </a:r>
          </a:p>
          <a:p>
            <a:r>
              <a:rPr lang="sl-SI" dirty="0" smtClean="0"/>
              <a:t>VEDENJE</a:t>
            </a:r>
            <a:endParaRPr lang="sl-SI" dirty="0"/>
          </a:p>
        </p:txBody>
      </p:sp>
    </p:spTree>
    <p:extLst>
      <p:ext uri="{BB962C8B-B14F-4D97-AF65-F5344CB8AC3E}">
        <p14:creationId xmlns:p14="http://schemas.microsoft.com/office/powerpoint/2010/main" val="38845624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634082"/>
          </a:xfrm>
        </p:spPr>
        <p:txBody>
          <a:bodyPr>
            <a:normAutofit fontScale="90000"/>
          </a:bodyPr>
          <a:lstStyle/>
          <a:p>
            <a:r>
              <a:rPr lang="sl-SI" dirty="0"/>
              <a:t>Delovna doba</a:t>
            </a:r>
            <a:br>
              <a:rPr lang="sl-SI" dirty="0"/>
            </a:br>
            <a:endParaRPr lang="sl-SI" dirty="0"/>
          </a:p>
        </p:txBody>
      </p:sp>
      <p:sp>
        <p:nvSpPr>
          <p:cNvPr id="3" name="Ograda vsebine 2"/>
          <p:cNvSpPr>
            <a:spLocks noGrp="1"/>
          </p:cNvSpPr>
          <p:nvPr>
            <p:ph sz="half" idx="1"/>
          </p:nvPr>
        </p:nvSpPr>
        <p:spPr>
          <a:xfrm>
            <a:off x="539552" y="980728"/>
            <a:ext cx="4038600" cy="4968552"/>
          </a:xfrm>
        </p:spPr>
        <p:txBody>
          <a:bodyPr>
            <a:normAutofit fontScale="25000" lnSpcReduction="20000"/>
          </a:bodyPr>
          <a:lstStyle/>
          <a:p>
            <a:r>
              <a:rPr lang="sl-SI" sz="8000" dirty="0" smtClean="0">
                <a:solidFill>
                  <a:srgbClr val="0070C0"/>
                </a:solidFill>
              </a:rPr>
              <a:t>28 % - dvojnost delovanja, želja po vplivanju na razred nasproti ponovnemu </a:t>
            </a:r>
            <a:r>
              <a:rPr lang="sl-SI" sz="8000" dirty="0" err="1" smtClean="0">
                <a:solidFill>
                  <a:srgbClr val="0070C0"/>
                </a:solidFill>
              </a:rPr>
              <a:t>samovrednotenju</a:t>
            </a:r>
            <a:r>
              <a:rPr lang="sl-SI" sz="8000" dirty="0" smtClean="0">
                <a:solidFill>
                  <a:srgbClr val="0070C0"/>
                </a:solidFill>
              </a:rPr>
              <a:t>; notranja inventura, občutek monotonosti,dvom-menjava poklica</a:t>
            </a:r>
          </a:p>
          <a:p>
            <a:r>
              <a:rPr lang="sl-SI" sz="8000" dirty="0" smtClean="0">
                <a:solidFill>
                  <a:srgbClr val="00B050"/>
                </a:solidFill>
              </a:rPr>
              <a:t>26 % - značilen umik učitelja na obrobje dogajanja. Korak nazaj, deluje bolj neobvezno za svoje delo</a:t>
            </a:r>
          </a:p>
          <a:p>
            <a:r>
              <a:rPr lang="sl-SI" sz="8000" dirty="0" smtClean="0">
                <a:solidFill>
                  <a:srgbClr val="7030A0"/>
                </a:solidFill>
              </a:rPr>
              <a:t>25 % - v razred bolj z umirjenostjo, drugačno sprejemanje dogajanja v razredu. Značilne 3 teme: izguba energije, upad navdušenja nad poučevanjem, sprejemanje sebe brez mask. </a:t>
            </a:r>
            <a:r>
              <a:rPr lang="sl-SI" sz="8000" dirty="0" err="1" smtClean="0">
                <a:solidFill>
                  <a:srgbClr val="7030A0"/>
                </a:solidFill>
              </a:rPr>
              <a:t>Konzervatizem</a:t>
            </a:r>
            <a:r>
              <a:rPr lang="sl-SI" sz="8000" dirty="0" smtClean="0">
                <a:solidFill>
                  <a:srgbClr val="7030A0"/>
                </a:solidFill>
              </a:rPr>
              <a:t> …</a:t>
            </a:r>
            <a:r>
              <a:rPr lang="sl-SI" sz="8000" dirty="0" err="1" smtClean="0">
                <a:solidFill>
                  <a:srgbClr val="7030A0"/>
                </a:solidFill>
              </a:rPr>
              <a:t>nesprejemanje</a:t>
            </a:r>
            <a:r>
              <a:rPr lang="sl-SI" sz="8000" dirty="0" smtClean="0">
                <a:solidFill>
                  <a:srgbClr val="7030A0"/>
                </a:solidFill>
              </a:rPr>
              <a:t> </a:t>
            </a:r>
            <a:r>
              <a:rPr lang="sl-SI" sz="7200" dirty="0" smtClean="0">
                <a:solidFill>
                  <a:srgbClr val="7030A0"/>
                </a:solidFill>
              </a:rPr>
              <a:t>(</a:t>
            </a:r>
            <a:r>
              <a:rPr lang="sl-SI" sz="7200" dirty="0" err="1" smtClean="0">
                <a:solidFill>
                  <a:srgbClr val="7030A0"/>
                </a:solidFill>
              </a:rPr>
              <a:t>adminstracija</a:t>
            </a:r>
            <a:r>
              <a:rPr lang="sl-SI" sz="7200" dirty="0" smtClean="0">
                <a:solidFill>
                  <a:srgbClr val="7030A0"/>
                </a:solidFill>
              </a:rPr>
              <a:t>, novosti, nostalgija za starimi časi…)</a:t>
            </a:r>
            <a:endParaRPr lang="sl-SI" sz="7200" dirty="0">
              <a:solidFill>
                <a:srgbClr val="7030A0"/>
              </a:solidFill>
            </a:endParaRPr>
          </a:p>
        </p:txBody>
      </p:sp>
      <p:sp>
        <p:nvSpPr>
          <p:cNvPr id="4" name="Ograda vsebine 3"/>
          <p:cNvSpPr>
            <a:spLocks noGrp="1"/>
          </p:cNvSpPr>
          <p:nvPr>
            <p:ph sz="half" idx="2"/>
          </p:nvPr>
        </p:nvSpPr>
        <p:spPr>
          <a:xfrm>
            <a:off x="4648200" y="980728"/>
            <a:ext cx="4038600" cy="5400600"/>
          </a:xfrm>
        </p:spPr>
        <p:txBody>
          <a:bodyPr>
            <a:normAutofit fontScale="25000" lnSpcReduction="20000"/>
          </a:bodyPr>
          <a:lstStyle/>
          <a:p>
            <a:pPr marL="0" indent="0">
              <a:buNone/>
            </a:pPr>
            <a:r>
              <a:rPr lang="sl-SI" sz="6400" b="1" dirty="0" smtClean="0"/>
              <a:t>Leta poučevanja 	                 TEME / FAZE</a:t>
            </a:r>
            <a:endParaRPr lang="sl-SI" sz="6400" b="1" i="1" dirty="0" smtClean="0"/>
          </a:p>
          <a:p>
            <a:pPr marL="0" indent="0">
              <a:buNone/>
            </a:pPr>
            <a:r>
              <a:rPr lang="sl-SI" dirty="0"/>
              <a:t> </a:t>
            </a:r>
          </a:p>
          <a:p>
            <a:pPr marL="0" indent="0">
              <a:buNone/>
            </a:pPr>
            <a:r>
              <a:rPr lang="sl-SI" dirty="0"/>
              <a:t>				               </a:t>
            </a:r>
            <a:r>
              <a:rPr lang="sl-SI" dirty="0" smtClean="0"/>
              <a:t>                 </a:t>
            </a:r>
            <a:r>
              <a:rPr lang="sl-SI" sz="4500" dirty="0" smtClean="0"/>
              <a:t>Vstop </a:t>
            </a:r>
            <a:r>
              <a:rPr lang="sl-SI" sz="4500" dirty="0"/>
              <a:t>v poklic</a:t>
            </a:r>
          </a:p>
          <a:p>
            <a:pPr marL="0" indent="0">
              <a:buNone/>
            </a:pPr>
            <a:r>
              <a:rPr lang="sl-SI" sz="4500" dirty="0"/>
              <a:t>1-3                      </a:t>
            </a:r>
            <a:r>
              <a:rPr lang="sl-SI" sz="4500" dirty="0" smtClean="0"/>
              <a:t> </a:t>
            </a:r>
            <a:r>
              <a:rPr lang="sl-SI" sz="6400" b="1" dirty="0"/>
              <a:t>Faza preživetja in odkrivanja</a:t>
            </a:r>
          </a:p>
          <a:p>
            <a:pPr marL="0" indent="0">
              <a:buNone/>
            </a:pPr>
            <a:endParaRPr lang="sl-SI" sz="4500" dirty="0"/>
          </a:p>
          <a:p>
            <a:pPr marL="0" indent="0">
              <a:buNone/>
            </a:pPr>
            <a:r>
              <a:rPr lang="sl-SI" sz="4500" dirty="0"/>
              <a:t> </a:t>
            </a:r>
          </a:p>
          <a:p>
            <a:pPr marL="0" indent="0">
              <a:buNone/>
            </a:pPr>
            <a:r>
              <a:rPr lang="sl-SI" sz="4500" dirty="0"/>
              <a:t/>
            </a:r>
            <a:br>
              <a:rPr lang="sl-SI" sz="4500" dirty="0"/>
            </a:br>
            <a:r>
              <a:rPr lang="sl-SI" sz="4500" dirty="0"/>
              <a:t>4-6                   </a:t>
            </a:r>
            <a:r>
              <a:rPr lang="sl-SI" sz="4500" dirty="0" smtClean="0"/>
              <a:t> </a:t>
            </a:r>
            <a:r>
              <a:rPr lang="sl-SI" sz="6400" b="1" dirty="0"/>
              <a:t>Poklicna stabilizacija / utrditev   </a:t>
            </a:r>
          </a:p>
          <a:p>
            <a:pPr marL="0" indent="0">
              <a:buNone/>
            </a:pPr>
            <a:r>
              <a:rPr lang="sl-SI" sz="4500" dirty="0"/>
              <a:t> </a:t>
            </a:r>
          </a:p>
          <a:p>
            <a:pPr marL="0" indent="0">
              <a:buNone/>
            </a:pPr>
            <a:r>
              <a:rPr lang="sl-SI" sz="4500" dirty="0"/>
              <a:t> </a:t>
            </a:r>
          </a:p>
          <a:p>
            <a:pPr marL="0" indent="0">
              <a:buNone/>
            </a:pPr>
            <a:r>
              <a:rPr lang="sl-SI" sz="4500" dirty="0"/>
              <a:t> </a:t>
            </a:r>
          </a:p>
          <a:p>
            <a:pPr marL="0" indent="0">
              <a:buNone/>
            </a:pPr>
            <a:r>
              <a:rPr lang="sl-SI" sz="4500" dirty="0"/>
              <a:t/>
            </a:r>
            <a:br>
              <a:rPr lang="sl-SI" sz="4500" dirty="0"/>
            </a:br>
            <a:r>
              <a:rPr lang="sl-SI" sz="4500" dirty="0">
                <a:solidFill>
                  <a:srgbClr val="0070C0"/>
                </a:solidFill>
              </a:rPr>
              <a:t>7-18           </a:t>
            </a:r>
            <a:r>
              <a:rPr lang="sl-SI" sz="6400" b="1" dirty="0">
                <a:solidFill>
                  <a:srgbClr val="0070C0"/>
                </a:solidFill>
              </a:rPr>
              <a:t>Poklicna </a:t>
            </a:r>
            <a:r>
              <a:rPr lang="sl-SI" sz="6400" b="1" dirty="0" smtClean="0">
                <a:solidFill>
                  <a:srgbClr val="0070C0"/>
                </a:solidFill>
              </a:rPr>
              <a:t>aktivnost      </a:t>
            </a:r>
            <a:r>
              <a:rPr lang="sl-SI" sz="7200" b="1" dirty="0">
                <a:solidFill>
                  <a:srgbClr val="0070C0"/>
                </a:solidFill>
              </a:rPr>
              <a:t>N</a:t>
            </a:r>
            <a:r>
              <a:rPr lang="sl-SI" sz="6000" b="1" dirty="0">
                <a:solidFill>
                  <a:srgbClr val="0070C0"/>
                </a:solidFill>
              </a:rPr>
              <a:t>egotovost</a:t>
            </a:r>
          </a:p>
          <a:p>
            <a:pPr marL="0" indent="0">
              <a:buNone/>
            </a:pPr>
            <a:r>
              <a:rPr lang="sl-SI" sz="5600" dirty="0" smtClean="0"/>
              <a:t>                            </a:t>
            </a:r>
            <a:r>
              <a:rPr lang="sl-SI" sz="4500" dirty="0"/>
              <a:t>					   </a:t>
            </a:r>
          </a:p>
          <a:p>
            <a:pPr marL="0" indent="0">
              <a:buNone/>
            </a:pPr>
            <a:r>
              <a:rPr lang="sl-SI" sz="4500" dirty="0"/>
              <a:t>                  </a:t>
            </a:r>
            <a:r>
              <a:rPr lang="sl-SI" sz="6400" dirty="0"/>
              <a:t>Eksperimentiranje </a:t>
            </a:r>
            <a:r>
              <a:rPr lang="sl-SI" sz="6400" dirty="0" smtClean="0"/>
              <a:t>    Revizija</a:t>
            </a:r>
            <a:endParaRPr lang="sl-SI" sz="6400" dirty="0"/>
          </a:p>
          <a:p>
            <a:pPr marL="0" indent="0">
              <a:buNone/>
            </a:pPr>
            <a:r>
              <a:rPr lang="sl-SI" sz="4500" dirty="0"/>
              <a:t>	            </a:t>
            </a:r>
          </a:p>
          <a:p>
            <a:pPr marL="0" indent="0">
              <a:buNone/>
            </a:pPr>
            <a:r>
              <a:rPr lang="sl-SI" sz="4500" dirty="0"/>
              <a:t> </a:t>
            </a:r>
          </a:p>
          <a:p>
            <a:pPr marL="0" indent="0">
              <a:buNone/>
            </a:pPr>
            <a:r>
              <a:rPr lang="sl-SI" sz="4500" dirty="0"/>
              <a:t> </a:t>
            </a:r>
          </a:p>
          <a:p>
            <a:pPr marL="0" indent="0">
              <a:buNone/>
            </a:pPr>
            <a:r>
              <a:rPr lang="sl-SI" sz="4500" dirty="0"/>
              <a:t> </a:t>
            </a:r>
          </a:p>
          <a:p>
            <a:pPr marL="0" indent="0">
              <a:buNone/>
            </a:pPr>
            <a:r>
              <a:rPr lang="sl-SI" sz="4500" dirty="0"/>
              <a:t> </a:t>
            </a:r>
          </a:p>
          <a:p>
            <a:pPr marL="0" indent="0">
              <a:buNone/>
            </a:pPr>
            <a:r>
              <a:rPr lang="sl-SI" sz="4500" dirty="0"/>
              <a:t>19-30        </a:t>
            </a:r>
            <a:r>
              <a:rPr lang="sl-SI" sz="6400" b="1" dirty="0" smtClean="0">
                <a:solidFill>
                  <a:srgbClr val="7030A0"/>
                </a:solidFill>
              </a:rPr>
              <a:t>Sproščenost             </a:t>
            </a:r>
            <a:r>
              <a:rPr lang="sl-SI" sz="6400" b="1" dirty="0" err="1" smtClean="0">
                <a:solidFill>
                  <a:srgbClr val="7030A0"/>
                </a:solidFill>
              </a:rPr>
              <a:t>Konzervatizem</a:t>
            </a:r>
            <a:endParaRPr lang="sl-SI" sz="6400" b="1" dirty="0">
              <a:solidFill>
                <a:srgbClr val="7030A0"/>
              </a:solidFill>
            </a:endParaRPr>
          </a:p>
          <a:p>
            <a:pPr marL="0" indent="0">
              <a:buNone/>
            </a:pPr>
            <a:endParaRPr lang="sl-SI" sz="4500" dirty="0"/>
          </a:p>
          <a:p>
            <a:pPr marL="0" indent="0">
              <a:buNone/>
            </a:pPr>
            <a:r>
              <a:rPr lang="sl-SI" sz="4500" dirty="0"/>
              <a:t> </a:t>
            </a:r>
          </a:p>
          <a:p>
            <a:pPr marL="0" indent="0">
              <a:buNone/>
            </a:pPr>
            <a:r>
              <a:rPr lang="sl-SI" sz="4500" dirty="0"/>
              <a:t> </a:t>
            </a:r>
          </a:p>
          <a:p>
            <a:pPr marL="0" indent="0">
              <a:buNone/>
            </a:pPr>
            <a:endParaRPr lang="sl-SI" sz="4500" dirty="0" smtClean="0"/>
          </a:p>
          <a:p>
            <a:pPr marL="0" indent="0">
              <a:buNone/>
            </a:pPr>
            <a:r>
              <a:rPr lang="sl-SI" sz="4500" dirty="0" smtClean="0"/>
              <a:t> 30-40                                    </a:t>
            </a:r>
            <a:r>
              <a:rPr lang="sl-SI" sz="6400" b="1" dirty="0" smtClean="0">
                <a:solidFill>
                  <a:srgbClr val="00B050"/>
                </a:solidFill>
              </a:rPr>
              <a:t>Umik </a:t>
            </a:r>
            <a:r>
              <a:rPr lang="sl-SI" sz="6400" b="1" dirty="0">
                <a:solidFill>
                  <a:srgbClr val="00B050"/>
                </a:solidFill>
              </a:rPr>
              <a:t>/ </a:t>
            </a:r>
            <a:r>
              <a:rPr lang="sl-SI" sz="6400" b="1" dirty="0" err="1">
                <a:solidFill>
                  <a:srgbClr val="00B050"/>
                </a:solidFill>
              </a:rPr>
              <a:t>izpreganje</a:t>
            </a:r>
            <a:endParaRPr lang="sl-SI" sz="6400" b="1" dirty="0">
              <a:solidFill>
                <a:srgbClr val="00B050"/>
              </a:solidFill>
            </a:endParaRPr>
          </a:p>
          <a:p>
            <a:endParaRPr lang="sl-SI" dirty="0"/>
          </a:p>
        </p:txBody>
      </p:sp>
      <p:cxnSp>
        <p:nvCxnSpPr>
          <p:cNvPr id="6" name="Raven puščični povezovalnik 5"/>
          <p:cNvCxnSpPr/>
          <p:nvPr/>
        </p:nvCxnSpPr>
        <p:spPr>
          <a:xfrm flipH="1">
            <a:off x="5832140" y="2600908"/>
            <a:ext cx="648072"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Raven puščični povezovalnik 10"/>
          <p:cNvCxnSpPr/>
          <p:nvPr/>
        </p:nvCxnSpPr>
        <p:spPr>
          <a:xfrm>
            <a:off x="6984268" y="2600908"/>
            <a:ext cx="504056"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Raven puščični povezovalnik 12"/>
          <p:cNvCxnSpPr/>
          <p:nvPr/>
        </p:nvCxnSpPr>
        <p:spPr>
          <a:xfrm>
            <a:off x="6444208" y="5013176"/>
            <a:ext cx="43204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Raven puščični povezovalnik 14"/>
          <p:cNvCxnSpPr/>
          <p:nvPr/>
        </p:nvCxnSpPr>
        <p:spPr>
          <a:xfrm>
            <a:off x="5940152" y="4005064"/>
            <a:ext cx="0" cy="7920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Raven puščični povezovalnik 16"/>
          <p:cNvCxnSpPr/>
          <p:nvPr/>
        </p:nvCxnSpPr>
        <p:spPr>
          <a:xfrm flipH="1">
            <a:off x="6012160" y="4005064"/>
            <a:ext cx="1224136" cy="7920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Raven puščični povezovalnik 18"/>
          <p:cNvCxnSpPr/>
          <p:nvPr/>
        </p:nvCxnSpPr>
        <p:spPr>
          <a:xfrm>
            <a:off x="7236296" y="4077072"/>
            <a:ext cx="0" cy="7200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Raven puščični povezovalnik 20"/>
          <p:cNvCxnSpPr/>
          <p:nvPr/>
        </p:nvCxnSpPr>
        <p:spPr>
          <a:xfrm>
            <a:off x="6156176" y="5157192"/>
            <a:ext cx="324036"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Raven puščični povezovalnik 22"/>
          <p:cNvCxnSpPr/>
          <p:nvPr/>
        </p:nvCxnSpPr>
        <p:spPr>
          <a:xfrm flipH="1">
            <a:off x="6876256" y="5157192"/>
            <a:ext cx="360040"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087270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Izobrazbena struktura in naziv</a:t>
            </a:r>
            <a:endParaRPr lang="sl-SI" dirty="0"/>
          </a:p>
        </p:txBody>
      </p:sp>
      <p:graphicFrame>
        <p:nvGraphicFramePr>
          <p:cNvPr id="5" name="Ograda vsebine 4"/>
          <p:cNvGraphicFramePr>
            <a:graphicFrameLocks noGrp="1"/>
          </p:cNvGraphicFramePr>
          <p:nvPr>
            <p:ph sz="half" idx="1"/>
            <p:extLst>
              <p:ext uri="{D42A27DB-BD31-4B8C-83A1-F6EECF244321}">
                <p14:modId xmlns:p14="http://schemas.microsoft.com/office/powerpoint/2010/main" val="4286079769"/>
              </p:ext>
            </p:extLst>
          </p:nvPr>
        </p:nvGraphicFramePr>
        <p:xfrm>
          <a:off x="395536" y="2132856"/>
          <a:ext cx="4038600" cy="1089090"/>
        </p:xfrm>
        <a:graphic>
          <a:graphicData uri="http://schemas.openxmlformats.org/drawingml/2006/table">
            <a:tbl>
              <a:tblPr firstRow="1" firstCol="1" bandRow="1">
                <a:tableStyleId>{5C22544A-7EE6-4342-B048-85BDC9FD1C3A}</a:tableStyleId>
              </a:tblPr>
              <a:tblGrid>
                <a:gridCol w="1009513"/>
                <a:gridCol w="1009513"/>
                <a:gridCol w="1009513"/>
                <a:gridCol w="1010061"/>
              </a:tblGrid>
              <a:tr h="544545">
                <a:tc>
                  <a:txBody>
                    <a:bodyPr/>
                    <a:lstStyle/>
                    <a:p>
                      <a:pPr>
                        <a:lnSpc>
                          <a:spcPct val="115000"/>
                        </a:lnSpc>
                        <a:spcAft>
                          <a:spcPts val="0"/>
                        </a:spcAft>
                      </a:pPr>
                      <a:r>
                        <a:rPr lang="sl-SI" sz="1000" dirty="0">
                          <a:effectLst/>
                        </a:rPr>
                        <a:t>Pridobljena formalna izobrazba</a:t>
                      </a:r>
                      <a:endParaRPr lang="sl-SI" sz="900" dirty="0">
                        <a:effectLst/>
                        <a:latin typeface="Calibri"/>
                        <a:ea typeface="Calibri"/>
                        <a:cs typeface="Times New Roman"/>
                      </a:endParaRPr>
                    </a:p>
                  </a:txBody>
                  <a:tcPr marL="59190" marR="59190" marT="0" marB="0"/>
                </a:tc>
                <a:tc>
                  <a:txBody>
                    <a:bodyPr/>
                    <a:lstStyle/>
                    <a:p>
                      <a:pPr>
                        <a:lnSpc>
                          <a:spcPct val="115000"/>
                        </a:lnSpc>
                        <a:spcAft>
                          <a:spcPts val="0"/>
                        </a:spcAft>
                      </a:pPr>
                      <a:r>
                        <a:rPr lang="sl-SI" sz="1000" dirty="0">
                          <a:effectLst/>
                        </a:rPr>
                        <a:t>Višja strokovna šola</a:t>
                      </a:r>
                      <a:endParaRPr lang="sl-SI" sz="900" dirty="0">
                        <a:effectLst/>
                        <a:latin typeface="Calibri"/>
                        <a:ea typeface="Calibri"/>
                        <a:cs typeface="Times New Roman"/>
                      </a:endParaRPr>
                    </a:p>
                  </a:txBody>
                  <a:tcPr marL="59190" marR="59190" marT="0" marB="0"/>
                </a:tc>
                <a:tc>
                  <a:txBody>
                    <a:bodyPr/>
                    <a:lstStyle/>
                    <a:p>
                      <a:pPr>
                        <a:lnSpc>
                          <a:spcPct val="115000"/>
                        </a:lnSpc>
                        <a:spcAft>
                          <a:spcPts val="0"/>
                        </a:spcAft>
                      </a:pPr>
                      <a:r>
                        <a:rPr lang="sl-SI" sz="1000" dirty="0">
                          <a:effectLst/>
                        </a:rPr>
                        <a:t>Visoka univerzitetna</a:t>
                      </a:r>
                      <a:endParaRPr lang="sl-SI" sz="900" dirty="0">
                        <a:effectLst/>
                      </a:endParaRPr>
                    </a:p>
                    <a:p>
                      <a:pPr>
                        <a:lnSpc>
                          <a:spcPct val="115000"/>
                        </a:lnSpc>
                        <a:spcAft>
                          <a:spcPts val="0"/>
                        </a:spcAft>
                      </a:pPr>
                      <a:r>
                        <a:rPr lang="sl-SI" sz="1000" dirty="0">
                          <a:effectLst/>
                        </a:rPr>
                        <a:t>izobrazba</a:t>
                      </a:r>
                      <a:endParaRPr lang="sl-SI" sz="900" dirty="0">
                        <a:effectLst/>
                        <a:latin typeface="Calibri"/>
                        <a:ea typeface="Calibri"/>
                        <a:cs typeface="Times New Roman"/>
                      </a:endParaRPr>
                    </a:p>
                  </a:txBody>
                  <a:tcPr marL="59190" marR="59190" marT="0" marB="0"/>
                </a:tc>
                <a:tc>
                  <a:txBody>
                    <a:bodyPr/>
                    <a:lstStyle/>
                    <a:p>
                      <a:pPr>
                        <a:lnSpc>
                          <a:spcPct val="115000"/>
                        </a:lnSpc>
                        <a:spcAft>
                          <a:spcPts val="0"/>
                        </a:spcAft>
                      </a:pPr>
                      <a:r>
                        <a:rPr lang="sl-SI" sz="1000">
                          <a:effectLst/>
                        </a:rPr>
                        <a:t>Magisterij </a:t>
                      </a:r>
                      <a:endParaRPr lang="sl-SI" sz="900">
                        <a:effectLst/>
                        <a:latin typeface="Calibri"/>
                        <a:ea typeface="Calibri"/>
                        <a:cs typeface="Times New Roman"/>
                      </a:endParaRPr>
                    </a:p>
                  </a:txBody>
                  <a:tcPr marL="59190" marR="59190" marT="0" marB="0"/>
                </a:tc>
              </a:tr>
              <a:tr h="181515">
                <a:tc>
                  <a:txBody>
                    <a:bodyPr/>
                    <a:lstStyle/>
                    <a:p>
                      <a:pPr>
                        <a:lnSpc>
                          <a:spcPct val="115000"/>
                        </a:lnSpc>
                        <a:spcAft>
                          <a:spcPts val="0"/>
                        </a:spcAft>
                      </a:pPr>
                      <a:r>
                        <a:rPr lang="sl-SI" sz="1000">
                          <a:effectLst/>
                        </a:rPr>
                        <a:t>Št. učiteljev </a:t>
                      </a:r>
                      <a:endParaRPr lang="sl-SI" sz="900">
                        <a:effectLst/>
                        <a:latin typeface="Calibri"/>
                        <a:ea typeface="Calibri"/>
                        <a:cs typeface="Times New Roman"/>
                      </a:endParaRPr>
                    </a:p>
                  </a:txBody>
                  <a:tcPr marL="59190" marR="59190" marT="0" marB="0"/>
                </a:tc>
                <a:tc>
                  <a:txBody>
                    <a:bodyPr/>
                    <a:lstStyle/>
                    <a:p>
                      <a:pPr>
                        <a:lnSpc>
                          <a:spcPct val="115000"/>
                        </a:lnSpc>
                        <a:spcAft>
                          <a:spcPts val="0"/>
                        </a:spcAft>
                      </a:pPr>
                      <a:r>
                        <a:rPr lang="sl-SI" sz="1000">
                          <a:effectLst/>
                        </a:rPr>
                        <a:t>17</a:t>
                      </a:r>
                      <a:endParaRPr lang="sl-SI" sz="900">
                        <a:effectLst/>
                        <a:latin typeface="Calibri"/>
                        <a:ea typeface="Calibri"/>
                        <a:cs typeface="Times New Roman"/>
                      </a:endParaRPr>
                    </a:p>
                  </a:txBody>
                  <a:tcPr marL="59190" marR="59190" marT="0" marB="0"/>
                </a:tc>
                <a:tc>
                  <a:txBody>
                    <a:bodyPr/>
                    <a:lstStyle/>
                    <a:p>
                      <a:pPr>
                        <a:lnSpc>
                          <a:spcPct val="115000"/>
                        </a:lnSpc>
                        <a:spcAft>
                          <a:spcPts val="0"/>
                        </a:spcAft>
                      </a:pPr>
                      <a:r>
                        <a:rPr lang="sl-SI" sz="1000">
                          <a:effectLst/>
                        </a:rPr>
                        <a:t>37</a:t>
                      </a:r>
                      <a:endParaRPr lang="sl-SI" sz="900">
                        <a:effectLst/>
                        <a:latin typeface="Calibri"/>
                        <a:ea typeface="Calibri"/>
                        <a:cs typeface="Times New Roman"/>
                      </a:endParaRPr>
                    </a:p>
                  </a:txBody>
                  <a:tcPr marL="59190" marR="59190" marT="0" marB="0"/>
                </a:tc>
                <a:tc>
                  <a:txBody>
                    <a:bodyPr/>
                    <a:lstStyle/>
                    <a:p>
                      <a:pPr>
                        <a:lnSpc>
                          <a:spcPct val="115000"/>
                        </a:lnSpc>
                        <a:spcAft>
                          <a:spcPts val="0"/>
                        </a:spcAft>
                      </a:pPr>
                      <a:r>
                        <a:rPr lang="sl-SI" sz="1000">
                          <a:effectLst/>
                        </a:rPr>
                        <a:t>7</a:t>
                      </a:r>
                      <a:endParaRPr lang="sl-SI" sz="900">
                        <a:effectLst/>
                        <a:latin typeface="Calibri"/>
                        <a:ea typeface="Calibri"/>
                        <a:cs typeface="Times New Roman"/>
                      </a:endParaRPr>
                    </a:p>
                  </a:txBody>
                  <a:tcPr marL="59190" marR="59190" marT="0" marB="0"/>
                </a:tc>
              </a:tr>
              <a:tr h="363030">
                <a:tc>
                  <a:txBody>
                    <a:bodyPr/>
                    <a:lstStyle/>
                    <a:p>
                      <a:pPr>
                        <a:lnSpc>
                          <a:spcPct val="115000"/>
                        </a:lnSpc>
                        <a:spcAft>
                          <a:spcPts val="0"/>
                        </a:spcAft>
                      </a:pPr>
                      <a:r>
                        <a:rPr lang="sl-SI" sz="1000">
                          <a:effectLst/>
                        </a:rPr>
                        <a:t>%</a:t>
                      </a:r>
                      <a:endParaRPr lang="sl-SI" sz="900">
                        <a:effectLst/>
                      </a:endParaRPr>
                    </a:p>
                    <a:p>
                      <a:pPr>
                        <a:lnSpc>
                          <a:spcPct val="115000"/>
                        </a:lnSpc>
                        <a:spcAft>
                          <a:spcPts val="0"/>
                        </a:spcAft>
                      </a:pPr>
                      <a:r>
                        <a:rPr lang="sl-SI" sz="1000">
                          <a:effectLst/>
                        </a:rPr>
                        <a:t> </a:t>
                      </a:r>
                      <a:endParaRPr lang="sl-SI" sz="900">
                        <a:effectLst/>
                        <a:latin typeface="Calibri"/>
                        <a:ea typeface="Calibri"/>
                        <a:cs typeface="Times New Roman"/>
                      </a:endParaRPr>
                    </a:p>
                  </a:txBody>
                  <a:tcPr marL="59190" marR="59190" marT="0" marB="0"/>
                </a:tc>
                <a:tc>
                  <a:txBody>
                    <a:bodyPr/>
                    <a:lstStyle/>
                    <a:p>
                      <a:pPr>
                        <a:lnSpc>
                          <a:spcPct val="115000"/>
                        </a:lnSpc>
                        <a:spcAft>
                          <a:spcPts val="0"/>
                        </a:spcAft>
                        <a:tabLst>
                          <a:tab pos="516255" algn="ctr"/>
                        </a:tabLst>
                      </a:pPr>
                      <a:r>
                        <a:rPr lang="sl-SI" sz="1000">
                          <a:effectLst/>
                        </a:rPr>
                        <a:t>28	</a:t>
                      </a:r>
                      <a:endParaRPr lang="sl-SI" sz="900">
                        <a:effectLst/>
                        <a:latin typeface="Calibri"/>
                        <a:ea typeface="Calibri"/>
                        <a:cs typeface="Times New Roman"/>
                      </a:endParaRPr>
                    </a:p>
                  </a:txBody>
                  <a:tcPr marL="59190" marR="59190" marT="0" marB="0"/>
                </a:tc>
                <a:tc>
                  <a:txBody>
                    <a:bodyPr/>
                    <a:lstStyle/>
                    <a:p>
                      <a:pPr>
                        <a:lnSpc>
                          <a:spcPct val="115000"/>
                        </a:lnSpc>
                        <a:spcAft>
                          <a:spcPts val="0"/>
                        </a:spcAft>
                      </a:pPr>
                      <a:r>
                        <a:rPr lang="sl-SI" sz="1000">
                          <a:effectLst/>
                        </a:rPr>
                        <a:t>61</a:t>
                      </a:r>
                      <a:endParaRPr lang="sl-SI" sz="900">
                        <a:effectLst/>
                        <a:latin typeface="Calibri"/>
                        <a:ea typeface="Calibri"/>
                        <a:cs typeface="Times New Roman"/>
                      </a:endParaRPr>
                    </a:p>
                  </a:txBody>
                  <a:tcPr marL="59190" marR="59190" marT="0" marB="0"/>
                </a:tc>
                <a:tc>
                  <a:txBody>
                    <a:bodyPr/>
                    <a:lstStyle/>
                    <a:p>
                      <a:pPr>
                        <a:lnSpc>
                          <a:spcPct val="115000"/>
                        </a:lnSpc>
                        <a:spcAft>
                          <a:spcPts val="0"/>
                        </a:spcAft>
                      </a:pPr>
                      <a:r>
                        <a:rPr lang="sl-SI" sz="1000" dirty="0">
                          <a:effectLst/>
                        </a:rPr>
                        <a:t>11</a:t>
                      </a:r>
                      <a:endParaRPr lang="sl-SI" sz="900" dirty="0">
                        <a:effectLst/>
                        <a:latin typeface="Calibri"/>
                        <a:ea typeface="Calibri"/>
                        <a:cs typeface="Times New Roman"/>
                      </a:endParaRPr>
                    </a:p>
                  </a:txBody>
                  <a:tcPr marL="59190" marR="59190" marT="0" marB="0"/>
                </a:tc>
              </a:tr>
            </a:tbl>
          </a:graphicData>
        </a:graphic>
      </p:graphicFrame>
      <p:graphicFrame>
        <p:nvGraphicFramePr>
          <p:cNvPr id="6" name="Ograda vsebine 5"/>
          <p:cNvGraphicFramePr>
            <a:graphicFrameLocks noGrp="1"/>
          </p:cNvGraphicFramePr>
          <p:nvPr>
            <p:ph sz="half" idx="2"/>
          </p:nvPr>
        </p:nvGraphicFramePr>
        <p:xfrm>
          <a:off x="4648200" y="1600200"/>
          <a:ext cx="4038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3" name="Pravokotnik 2"/>
          <p:cNvSpPr/>
          <p:nvPr/>
        </p:nvSpPr>
        <p:spPr>
          <a:xfrm>
            <a:off x="179512" y="5229200"/>
            <a:ext cx="4572000" cy="1200329"/>
          </a:xfrm>
          <a:prstGeom prst="rect">
            <a:avLst/>
          </a:prstGeom>
        </p:spPr>
        <p:txBody>
          <a:bodyPr>
            <a:spAutoFit/>
          </a:bodyPr>
          <a:lstStyle/>
          <a:p>
            <a:r>
              <a:rPr lang="sl-SI" dirty="0"/>
              <a:t>Iz pridobljenih nazivov je razvidno, da ima največji delež (36 %) učiteljev naziv Svetovalec in kar 31 % učiteljev naziv Mentor. Najvišji maziv Svetnika je pridobilo 7 % </a:t>
            </a:r>
            <a:r>
              <a:rPr lang="sl-SI" dirty="0" smtClean="0"/>
              <a:t>učiteljev.</a:t>
            </a:r>
            <a:endParaRPr lang="sl-SI" dirty="0"/>
          </a:p>
        </p:txBody>
      </p:sp>
    </p:spTree>
    <p:extLst>
      <p:ext uri="{BB962C8B-B14F-4D97-AF65-F5344CB8AC3E}">
        <p14:creationId xmlns:p14="http://schemas.microsoft.com/office/powerpoint/2010/main" val="34949604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Usposabljanja</a:t>
            </a:r>
          </a:p>
        </p:txBody>
      </p:sp>
      <p:graphicFrame>
        <p:nvGraphicFramePr>
          <p:cNvPr id="4" name="Ograda vsebine 3"/>
          <p:cNvGraphicFramePr>
            <a:graphicFrameLocks noGrp="1"/>
          </p:cNvGraphicFramePr>
          <p:nvPr>
            <p:ph idx="1"/>
            <p:extLst>
              <p:ext uri="{D42A27DB-BD31-4B8C-83A1-F6EECF244321}">
                <p14:modId xmlns:p14="http://schemas.microsoft.com/office/powerpoint/2010/main" val="2944528137"/>
              </p:ext>
            </p:extLst>
          </p:nvPr>
        </p:nvGraphicFramePr>
        <p:xfrm>
          <a:off x="539552" y="1916832"/>
          <a:ext cx="8058120" cy="1220718"/>
        </p:xfrm>
        <a:graphic>
          <a:graphicData uri="http://schemas.openxmlformats.org/drawingml/2006/table">
            <a:tbl>
              <a:tblPr firstRow="1" firstCol="1" bandRow="1">
                <a:tableStyleId>{5C22544A-7EE6-4342-B048-85BDC9FD1C3A}</a:tableStyleId>
              </a:tblPr>
              <a:tblGrid>
                <a:gridCol w="1052379"/>
                <a:gridCol w="1152152"/>
                <a:gridCol w="808588"/>
                <a:gridCol w="855438"/>
                <a:gridCol w="897082"/>
                <a:gridCol w="737446"/>
                <a:gridCol w="998589"/>
                <a:gridCol w="766944"/>
                <a:gridCol w="394751"/>
                <a:gridCol w="394751"/>
              </a:tblGrid>
              <a:tr h="569668">
                <a:tc>
                  <a:txBody>
                    <a:bodyPr/>
                    <a:lstStyle/>
                    <a:p>
                      <a:pPr algn="just">
                        <a:lnSpc>
                          <a:spcPct val="115000"/>
                        </a:lnSpc>
                        <a:spcAft>
                          <a:spcPts val="0"/>
                        </a:spcAft>
                      </a:pPr>
                      <a:r>
                        <a:rPr lang="sl-SI" sz="700">
                          <a:effectLst/>
                        </a:rPr>
                        <a:t>Izobraževanja </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700">
                          <a:effectLst/>
                        </a:rPr>
                        <a:t>1.Računalniška</a:t>
                      </a:r>
                      <a:endParaRPr lang="sl-SI" sz="1100">
                        <a:effectLst/>
                      </a:endParaRPr>
                    </a:p>
                    <a:p>
                      <a:pPr algn="just">
                        <a:lnSpc>
                          <a:spcPct val="115000"/>
                        </a:lnSpc>
                        <a:spcAft>
                          <a:spcPts val="0"/>
                        </a:spcAft>
                      </a:pPr>
                      <a:r>
                        <a:rPr lang="sl-SI" sz="700">
                          <a:effectLst/>
                        </a:rPr>
                        <a:t>opismenjevanja</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700">
                          <a:effectLst/>
                        </a:rPr>
                        <a:t>2.Študijske mreže</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700">
                          <a:effectLst/>
                        </a:rPr>
                        <a:t>3.Specialno didaktična</a:t>
                      </a:r>
                      <a:endParaRPr lang="sl-SI" sz="1100">
                        <a:effectLst/>
                      </a:endParaRPr>
                    </a:p>
                    <a:p>
                      <a:pPr algn="just">
                        <a:lnSpc>
                          <a:spcPct val="115000"/>
                        </a:lnSpc>
                        <a:spcAft>
                          <a:spcPts val="0"/>
                        </a:spcAft>
                      </a:pPr>
                      <a:r>
                        <a:rPr lang="sl-SI" sz="700">
                          <a:effectLst/>
                        </a:rPr>
                        <a:t>izobr.</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700">
                          <a:effectLst/>
                        </a:rPr>
                        <a:t>4.Predmetno strokovna</a:t>
                      </a:r>
                      <a:endParaRPr lang="sl-SI" sz="1100">
                        <a:effectLst/>
                      </a:endParaRPr>
                    </a:p>
                    <a:p>
                      <a:pPr algn="just">
                        <a:lnSpc>
                          <a:spcPct val="115000"/>
                        </a:lnSpc>
                        <a:spcAft>
                          <a:spcPts val="0"/>
                        </a:spcAft>
                      </a:pPr>
                      <a:r>
                        <a:rPr lang="sl-SI" sz="700">
                          <a:effectLst/>
                        </a:rPr>
                        <a:t>izobr.</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700">
                          <a:effectLst/>
                        </a:rPr>
                        <a:t>5.Varstvo pri delu</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700">
                          <a:effectLst/>
                        </a:rPr>
                        <a:t>6.Spodbujanje</a:t>
                      </a:r>
                      <a:endParaRPr lang="sl-SI" sz="1100">
                        <a:effectLst/>
                      </a:endParaRPr>
                    </a:p>
                    <a:p>
                      <a:pPr algn="just">
                        <a:lnSpc>
                          <a:spcPct val="115000"/>
                        </a:lnSpc>
                        <a:spcAft>
                          <a:spcPts val="0"/>
                        </a:spcAft>
                      </a:pPr>
                      <a:r>
                        <a:rPr lang="sl-SI" sz="700">
                          <a:effectLst/>
                        </a:rPr>
                        <a:t>ustvarjalnosti</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700">
                          <a:effectLst/>
                        </a:rPr>
                        <a:t>7.Posveti iz različnih področij</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700">
                          <a:effectLst/>
                        </a:rPr>
                        <a:t>8.NPZ</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700">
                          <a:effectLst/>
                        </a:rPr>
                        <a:t> </a:t>
                      </a:r>
                      <a:endParaRPr lang="sl-SI" sz="1100">
                        <a:effectLst/>
                        <a:latin typeface="Calibri"/>
                        <a:ea typeface="Calibri"/>
                        <a:cs typeface="Times New Roman"/>
                      </a:endParaRPr>
                    </a:p>
                  </a:txBody>
                  <a:tcPr marL="68580" marR="68580" marT="0" marB="0"/>
                </a:tc>
              </a:tr>
              <a:tr h="325525">
                <a:tc>
                  <a:txBody>
                    <a:bodyPr/>
                    <a:lstStyle/>
                    <a:p>
                      <a:pPr algn="just">
                        <a:lnSpc>
                          <a:spcPct val="115000"/>
                        </a:lnSpc>
                        <a:spcAft>
                          <a:spcPts val="0"/>
                        </a:spcAft>
                      </a:pPr>
                      <a:r>
                        <a:rPr lang="sl-SI" sz="1200">
                          <a:effectLst/>
                        </a:rPr>
                        <a:t>Št. učiteljev</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6</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19</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20</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31</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11</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6</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12</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13</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118</a:t>
                      </a:r>
                      <a:endParaRPr lang="sl-SI" sz="1100">
                        <a:effectLst/>
                        <a:latin typeface="Calibri"/>
                        <a:ea typeface="Calibri"/>
                        <a:cs typeface="Times New Roman"/>
                      </a:endParaRPr>
                    </a:p>
                  </a:txBody>
                  <a:tcPr marL="68580" marR="68580" marT="0" marB="0"/>
                </a:tc>
              </a:tr>
              <a:tr h="325525">
                <a:tc>
                  <a:txBody>
                    <a:bodyPr/>
                    <a:lstStyle/>
                    <a:p>
                      <a:pPr algn="just">
                        <a:lnSpc>
                          <a:spcPct val="115000"/>
                        </a:lnSpc>
                        <a:spcAft>
                          <a:spcPts val="0"/>
                        </a:spcAft>
                      </a:pPr>
                      <a:r>
                        <a:rPr lang="sl-SI" sz="1200">
                          <a:effectLst/>
                        </a:rPr>
                        <a:t>%</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5</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16</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18</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26</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9</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5</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10</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a:effectLst/>
                        </a:rPr>
                        <a:t>11</a:t>
                      </a:r>
                      <a:endParaRPr lang="sl-S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sl-SI" sz="1200" dirty="0">
                          <a:effectLst/>
                        </a:rPr>
                        <a:t>100</a:t>
                      </a:r>
                      <a:endParaRPr lang="sl-SI" sz="1100" dirty="0">
                        <a:effectLst/>
                        <a:latin typeface="Calibri"/>
                        <a:ea typeface="Calibri"/>
                        <a:cs typeface="Times New Roman"/>
                      </a:endParaRPr>
                    </a:p>
                  </a:txBody>
                  <a:tcPr marL="68580" marR="68580" marT="0" marB="0"/>
                </a:tc>
              </a:tr>
            </a:tbl>
          </a:graphicData>
        </a:graphic>
      </p:graphicFrame>
      <p:sp>
        <p:nvSpPr>
          <p:cNvPr id="3" name="Pravokotnik 2"/>
          <p:cNvSpPr/>
          <p:nvPr/>
        </p:nvSpPr>
        <p:spPr>
          <a:xfrm>
            <a:off x="683568" y="4029165"/>
            <a:ext cx="7632848" cy="2585323"/>
          </a:xfrm>
          <a:prstGeom prst="rect">
            <a:avLst/>
          </a:prstGeom>
        </p:spPr>
        <p:txBody>
          <a:bodyPr wrap="square">
            <a:spAutoFit/>
          </a:bodyPr>
          <a:lstStyle/>
          <a:p>
            <a:pPr algn="just"/>
            <a:r>
              <a:rPr lang="sl-SI" dirty="0"/>
              <a:t>Opazno je tudi, da se učitelji udeležujejo izobraževanj izven institucije manj pogosto, kot izobraževanj na šoli. Faktor za udeležbo je zagotovo tudi termin (med tednom in vikend), kot tudi oddaljenost usposabljanja. Ob tem pa ne gre prezreti tudi dejstvo, da smo bili prisiljeni glede na finančna sredstva omejiti izobraževanja. </a:t>
            </a:r>
          </a:p>
          <a:p>
            <a:pPr algn="just"/>
            <a:r>
              <a:rPr lang="sl-SI" dirty="0"/>
              <a:t> </a:t>
            </a:r>
          </a:p>
          <a:p>
            <a:pPr algn="just"/>
            <a:r>
              <a:rPr lang="sl-SI" dirty="0"/>
              <a:t>Postavlja se tudi dilema ali so kvalitetna usposabljanja tudi finančno višje postavljena in kot </a:t>
            </a:r>
            <a:r>
              <a:rPr lang="sl-SI" dirty="0" smtClean="0"/>
              <a:t>taka </a:t>
            </a:r>
            <a:r>
              <a:rPr lang="sl-SI" dirty="0"/>
              <a:t>vedno manj dostopna.</a:t>
            </a:r>
          </a:p>
          <a:p>
            <a:endParaRPr lang="sl-SI" dirty="0"/>
          </a:p>
        </p:txBody>
      </p:sp>
    </p:spTree>
    <p:extLst>
      <p:ext uri="{BB962C8B-B14F-4D97-AF65-F5344CB8AC3E}">
        <p14:creationId xmlns:p14="http://schemas.microsoft.com/office/powerpoint/2010/main" val="38286983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dirty="0"/>
              <a:t>Spoznanja preteklih </a:t>
            </a:r>
            <a:r>
              <a:rPr lang="sl-SI" dirty="0" err="1"/>
              <a:t>samoevalavcij</a:t>
            </a:r>
            <a:r>
              <a:rPr lang="sl-SI" dirty="0"/>
              <a:t/>
            </a:r>
            <a:br>
              <a:rPr lang="sl-SI" dirty="0"/>
            </a:br>
            <a:r>
              <a:rPr lang="sl-SI" sz="1600" dirty="0" smtClean="0"/>
              <a:t>(Strokovno </a:t>
            </a:r>
            <a:r>
              <a:rPr lang="sl-SI" sz="1600" dirty="0"/>
              <a:t>izpopolnjevanje in razvoj </a:t>
            </a:r>
            <a:r>
              <a:rPr lang="sl-SI" sz="1600" dirty="0" smtClean="0"/>
              <a:t>učiteljev 2009-10)</a:t>
            </a:r>
            <a:endParaRPr lang="sl-SI" sz="1600" dirty="0"/>
          </a:p>
        </p:txBody>
      </p:sp>
      <p:sp>
        <p:nvSpPr>
          <p:cNvPr id="3" name="Ograda vsebine 2"/>
          <p:cNvSpPr>
            <a:spLocks noGrp="1"/>
          </p:cNvSpPr>
          <p:nvPr>
            <p:ph idx="1"/>
          </p:nvPr>
        </p:nvSpPr>
        <p:spPr/>
        <p:txBody>
          <a:bodyPr>
            <a:normAutofit fontScale="77500" lnSpcReduction="20000"/>
          </a:bodyPr>
          <a:lstStyle/>
          <a:p>
            <a:r>
              <a:rPr lang="sl-SI" dirty="0"/>
              <a:t>samoizobraževanje učiteljev je spodbujeno že med kolegi (</a:t>
            </a:r>
            <a:r>
              <a:rPr lang="sl-SI" dirty="0" err="1"/>
              <a:t>strok.debate</a:t>
            </a:r>
            <a:r>
              <a:rPr lang="sl-SI" dirty="0"/>
              <a:t>), </a:t>
            </a:r>
            <a:r>
              <a:rPr lang="sl-SI" dirty="0" smtClean="0"/>
              <a:t>  </a:t>
            </a:r>
            <a:r>
              <a:rPr lang="sl-SI" dirty="0" smtClean="0">
                <a:solidFill>
                  <a:srgbClr val="0070C0"/>
                </a:solidFill>
              </a:rPr>
              <a:t>več </a:t>
            </a:r>
            <a:r>
              <a:rPr lang="sl-SI" dirty="0">
                <a:solidFill>
                  <a:srgbClr val="0070C0"/>
                </a:solidFill>
              </a:rPr>
              <a:t>strokovnega gradiva in ne le internet</a:t>
            </a:r>
          </a:p>
          <a:p>
            <a:r>
              <a:rPr lang="sl-SI" dirty="0" smtClean="0"/>
              <a:t>učitelji </a:t>
            </a:r>
            <a:r>
              <a:rPr lang="sl-SI" dirty="0"/>
              <a:t>so nezadovoljni na študijskih skupinah in se ne udeležujejo usposabljanja v času dopustov</a:t>
            </a:r>
          </a:p>
          <a:p>
            <a:r>
              <a:rPr lang="sl-SI" dirty="0"/>
              <a:t>p</a:t>
            </a:r>
            <a:r>
              <a:rPr lang="sl-SI" dirty="0" smtClean="0"/>
              <a:t>otrebno    </a:t>
            </a:r>
            <a:r>
              <a:rPr lang="sl-SI" dirty="0" smtClean="0">
                <a:solidFill>
                  <a:srgbClr val="0070C0"/>
                </a:solidFill>
              </a:rPr>
              <a:t>spodbujati </a:t>
            </a:r>
            <a:r>
              <a:rPr lang="sl-SI" dirty="0">
                <a:solidFill>
                  <a:srgbClr val="0070C0"/>
                </a:solidFill>
              </a:rPr>
              <a:t>medsebojno hospitacijo </a:t>
            </a:r>
            <a:r>
              <a:rPr lang="sl-SI" dirty="0"/>
              <a:t>ter </a:t>
            </a:r>
            <a:r>
              <a:rPr lang="sl-SI" dirty="0">
                <a:solidFill>
                  <a:srgbClr val="0070C0"/>
                </a:solidFill>
              </a:rPr>
              <a:t>širitev znanj</a:t>
            </a:r>
            <a:r>
              <a:rPr lang="sl-SI" dirty="0"/>
              <a:t> pridobljenih na usposabljanjih izven institucije</a:t>
            </a:r>
          </a:p>
          <a:p>
            <a:r>
              <a:rPr lang="sl-SI" dirty="0" smtClean="0"/>
              <a:t>učitelji </a:t>
            </a:r>
            <a:r>
              <a:rPr lang="sl-SI" dirty="0"/>
              <a:t>naj </a:t>
            </a:r>
            <a:r>
              <a:rPr lang="sl-SI" dirty="0" smtClean="0"/>
              <a:t>   </a:t>
            </a:r>
            <a:r>
              <a:rPr lang="sl-SI" dirty="0" smtClean="0">
                <a:solidFill>
                  <a:srgbClr val="0070C0"/>
                </a:solidFill>
              </a:rPr>
              <a:t>sami </a:t>
            </a:r>
            <a:r>
              <a:rPr lang="sl-SI" dirty="0">
                <a:solidFill>
                  <a:srgbClr val="0070C0"/>
                </a:solidFill>
              </a:rPr>
              <a:t>predlagajo vsebine </a:t>
            </a:r>
            <a:r>
              <a:rPr lang="sl-SI" dirty="0"/>
              <a:t>izobraževanj</a:t>
            </a:r>
          </a:p>
          <a:p>
            <a:r>
              <a:rPr lang="sl-SI" dirty="0" smtClean="0"/>
              <a:t>spodbujati </a:t>
            </a:r>
            <a:r>
              <a:rPr lang="sl-SI" dirty="0"/>
              <a:t>učitelje </a:t>
            </a:r>
            <a:r>
              <a:rPr lang="sl-SI" dirty="0" smtClean="0"/>
              <a:t>k    </a:t>
            </a:r>
            <a:r>
              <a:rPr lang="sl-SI" dirty="0">
                <a:solidFill>
                  <a:srgbClr val="0070C0"/>
                </a:solidFill>
              </a:rPr>
              <a:t>e-izobraževanju</a:t>
            </a:r>
            <a:r>
              <a:rPr lang="sl-SI" dirty="0"/>
              <a:t> ( tudi IKT)</a:t>
            </a:r>
          </a:p>
          <a:p>
            <a:r>
              <a:rPr lang="sl-SI" dirty="0" smtClean="0"/>
              <a:t>učitelji </a:t>
            </a:r>
            <a:r>
              <a:rPr lang="sl-SI" dirty="0"/>
              <a:t>izražajo potrebo po </a:t>
            </a:r>
            <a:r>
              <a:rPr lang="sl-SI" dirty="0" smtClean="0"/>
              <a:t>   </a:t>
            </a:r>
            <a:r>
              <a:rPr lang="sl-SI" dirty="0" smtClean="0">
                <a:solidFill>
                  <a:srgbClr val="0070C0"/>
                </a:solidFill>
              </a:rPr>
              <a:t>uporabnih </a:t>
            </a:r>
            <a:r>
              <a:rPr lang="sl-SI" dirty="0">
                <a:solidFill>
                  <a:srgbClr val="0070C0"/>
                </a:solidFill>
              </a:rPr>
              <a:t>znanj</a:t>
            </a:r>
            <a:r>
              <a:rPr lang="sl-SI" dirty="0"/>
              <a:t>, več s področja didaktike in specialno pedagoških znanj</a:t>
            </a:r>
          </a:p>
          <a:p>
            <a:r>
              <a:rPr lang="sl-SI" dirty="0" smtClean="0"/>
              <a:t> </a:t>
            </a:r>
            <a:r>
              <a:rPr lang="sl-SI" dirty="0"/>
              <a:t>spodbujanje </a:t>
            </a:r>
            <a:r>
              <a:rPr lang="sl-SI" dirty="0" smtClean="0"/>
              <a:t>   </a:t>
            </a:r>
            <a:r>
              <a:rPr lang="sl-SI" dirty="0" smtClean="0">
                <a:solidFill>
                  <a:srgbClr val="0070C0"/>
                </a:solidFill>
              </a:rPr>
              <a:t>osebne </a:t>
            </a:r>
            <a:r>
              <a:rPr lang="sl-SI" dirty="0">
                <a:solidFill>
                  <a:srgbClr val="0070C0"/>
                </a:solidFill>
              </a:rPr>
              <a:t>rasti </a:t>
            </a:r>
            <a:r>
              <a:rPr lang="sl-SI" dirty="0"/>
              <a:t>znotraj kolektiva</a:t>
            </a:r>
          </a:p>
          <a:p>
            <a:r>
              <a:rPr lang="sl-SI" dirty="0" smtClean="0"/>
              <a:t>poudarek bolj na     </a:t>
            </a:r>
            <a:r>
              <a:rPr lang="sl-SI" dirty="0" smtClean="0">
                <a:solidFill>
                  <a:srgbClr val="0070C0"/>
                </a:solidFill>
              </a:rPr>
              <a:t>pouku</a:t>
            </a:r>
            <a:r>
              <a:rPr lang="sl-SI" dirty="0" smtClean="0"/>
              <a:t> </a:t>
            </a:r>
            <a:r>
              <a:rPr lang="sl-SI" dirty="0"/>
              <a:t>in manj na </a:t>
            </a:r>
            <a:r>
              <a:rPr lang="sl-SI" dirty="0" smtClean="0"/>
              <a:t>projektih</a:t>
            </a:r>
            <a:endParaRPr lang="sl-SI" dirty="0"/>
          </a:p>
          <a:p>
            <a:endParaRPr lang="sl-SI" dirty="0"/>
          </a:p>
        </p:txBody>
      </p:sp>
      <p:sp>
        <p:nvSpPr>
          <p:cNvPr id="4" name="5-kraka zvezda 3"/>
          <p:cNvSpPr/>
          <p:nvPr/>
        </p:nvSpPr>
        <p:spPr>
          <a:xfrm>
            <a:off x="2778963" y="1982941"/>
            <a:ext cx="216024" cy="266328"/>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5" name="5-kraka zvezda 4"/>
          <p:cNvSpPr/>
          <p:nvPr/>
        </p:nvSpPr>
        <p:spPr>
          <a:xfrm>
            <a:off x="2087724" y="2996952"/>
            <a:ext cx="216024" cy="313184"/>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6" name="5-kraka zvezda 5"/>
          <p:cNvSpPr/>
          <p:nvPr/>
        </p:nvSpPr>
        <p:spPr>
          <a:xfrm>
            <a:off x="2263423" y="3632885"/>
            <a:ext cx="216024" cy="313184"/>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7" name="5-kraka zvezda 6"/>
          <p:cNvSpPr/>
          <p:nvPr/>
        </p:nvSpPr>
        <p:spPr>
          <a:xfrm>
            <a:off x="3529292" y="3992488"/>
            <a:ext cx="216024" cy="313184"/>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8" name="5-kraka zvezda 7"/>
          <p:cNvSpPr/>
          <p:nvPr/>
        </p:nvSpPr>
        <p:spPr>
          <a:xfrm>
            <a:off x="4283968" y="4305672"/>
            <a:ext cx="288032" cy="457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9" name="5-kraka zvezda 8"/>
          <p:cNvSpPr/>
          <p:nvPr/>
        </p:nvSpPr>
        <p:spPr>
          <a:xfrm>
            <a:off x="2516859" y="5013176"/>
            <a:ext cx="259191" cy="457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10" name="5-kraka zvezda 9"/>
          <p:cNvSpPr/>
          <p:nvPr/>
        </p:nvSpPr>
        <p:spPr>
          <a:xfrm>
            <a:off x="3092657" y="5424101"/>
            <a:ext cx="216024" cy="457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Tree>
    <p:extLst>
      <p:ext uri="{BB962C8B-B14F-4D97-AF65-F5344CB8AC3E}">
        <p14:creationId xmlns:p14="http://schemas.microsoft.com/office/powerpoint/2010/main" val="182931609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ova tema">
  <a:themeElements>
    <a:clrScheme name="Pisar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529</TotalTime>
  <Words>3392</Words>
  <Application>Microsoft Office PowerPoint</Application>
  <PresentationFormat>Diaprojekcija na zaslonu (4:3)</PresentationFormat>
  <Paragraphs>531</Paragraphs>
  <Slides>27</Slides>
  <Notes>0</Notes>
  <HiddenSlides>0</HiddenSlides>
  <MMClips>0</MMClips>
  <ScaleCrop>false</ScaleCrop>
  <HeadingPairs>
    <vt:vector size="4" baseType="variant">
      <vt:variant>
        <vt:lpstr>Tema</vt:lpstr>
      </vt:variant>
      <vt:variant>
        <vt:i4>1</vt:i4>
      </vt:variant>
      <vt:variant>
        <vt:lpstr>Naslovi diapozitivov</vt:lpstr>
      </vt:variant>
      <vt:variant>
        <vt:i4>27</vt:i4>
      </vt:variant>
    </vt:vector>
  </HeadingPairs>
  <TitlesOfParts>
    <vt:vector size="28" baseType="lpstr">
      <vt:lpstr>Officeova tema</vt:lpstr>
      <vt:lpstr>PROFESIONALNI RAZVOJ UČITELJA</vt:lpstr>
      <vt:lpstr>CILJ:</vt:lpstr>
      <vt:lpstr>METODOLOGIJA</vt:lpstr>
      <vt:lpstr> OPREDELITEV POJMA samoevalvacije</vt:lpstr>
      <vt:lpstr>PR : individualen +vpliv dejavnikov</vt:lpstr>
      <vt:lpstr>Delovna doba </vt:lpstr>
      <vt:lpstr>Izobrazbena struktura in naziv</vt:lpstr>
      <vt:lpstr>Usposabljanja</vt:lpstr>
      <vt:lpstr>Spoznanja preteklih samoevalavcij (Strokovno izpopolnjevanje in razvoj učiteljev 2009-10)</vt:lpstr>
      <vt:lpstr>Spremljanje strokovne literature </vt:lpstr>
      <vt:lpstr>Notranji dejavniki PR razvoja Kortagenov „čebulni model“</vt:lpstr>
      <vt:lpstr>POJMOVANJA</vt:lpstr>
      <vt:lpstr>POJMOVANJA &amp;PREPRIČANJA</vt:lpstr>
      <vt:lpstr>Pojmovanje UČENJA</vt:lpstr>
      <vt:lpstr>MODEL POUKA GLEDE NA POJMOVANJE UČENJA</vt:lpstr>
      <vt:lpstr>VRSTA ZNANJA GLEDE NA POJMOVANJA UČENJA </vt:lpstr>
      <vt:lpstr>Pojmovanja POUČEVANJA</vt:lpstr>
      <vt:lpstr>IDENTITETA UČITELJA</vt:lpstr>
      <vt:lpstr>Profesionalna identiteta učitelja DANES</vt:lpstr>
      <vt:lpstr>Profesionalna identiteta učitelja V PRIHODNOSTI</vt:lpstr>
      <vt:lpstr>KOMPETENCE</vt:lpstr>
      <vt:lpstr>KOMPETENCE</vt:lpstr>
      <vt:lpstr>VEDENJE: ISKANJE REŠITEV V PROBLEMSKI SITUACIJI</vt:lpstr>
      <vt:lpstr>VEDENJE: NAČIN REŠEVANJA PROBLEMA</vt:lpstr>
      <vt:lpstr>VEDENJE: NAČIN REŠEVANJA PROBLEMA</vt:lpstr>
      <vt:lpstr>PowerPointova predstavitev</vt:lpstr>
      <vt:lpstr>Viri in literatura</vt:lpstr>
    </vt:vector>
  </TitlesOfParts>
  <Company>Osnovna šola Venclja Perka Domžale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PROFESIONALNI RAZVOJ UČITELJA</dc:title>
  <dc:creator>Maša Mllinarič</dc:creator>
  <cp:lastModifiedBy>Nataša Fabjančič</cp:lastModifiedBy>
  <cp:revision>71</cp:revision>
  <cp:lastPrinted>2015-02-12T08:02:01Z</cp:lastPrinted>
  <dcterms:created xsi:type="dcterms:W3CDTF">2015-02-06T10:45:31Z</dcterms:created>
  <dcterms:modified xsi:type="dcterms:W3CDTF">2015-02-19T08:34:38Z</dcterms:modified>
</cp:coreProperties>
</file>