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7" r:id="rId2"/>
    <p:sldId id="259" r:id="rId3"/>
    <p:sldId id="262" r:id="rId4"/>
    <p:sldId id="261" r:id="rId5"/>
    <p:sldId id="263" r:id="rId6"/>
    <p:sldId id="264" r:id="rId7"/>
    <p:sldId id="269" r:id="rId8"/>
    <p:sldId id="271" r:id="rId9"/>
    <p:sldId id="270" r:id="rId10"/>
    <p:sldId id="267" r:id="rId11"/>
    <p:sldId id="273" r:id="rId12"/>
    <p:sldId id="274" r:id="rId13"/>
    <p:sldId id="275" r:id="rId14"/>
    <p:sldId id="276" r:id="rId15"/>
    <p:sldId id="268" r:id="rId16"/>
    <p:sldId id="277" r:id="rId17"/>
    <p:sldId id="278" r:id="rId18"/>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950" y="-3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Uredite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Uredite slog podnaslova matrice</a:t>
            </a:r>
            <a:endParaRPr lang="sl-SI"/>
          </a:p>
        </p:txBody>
      </p:sp>
      <p:sp>
        <p:nvSpPr>
          <p:cNvPr id="4" name="Ograda datuma 3"/>
          <p:cNvSpPr>
            <a:spLocks noGrp="1"/>
          </p:cNvSpPr>
          <p:nvPr>
            <p:ph type="dt" sz="half" idx="10"/>
          </p:nvPr>
        </p:nvSpPr>
        <p:spPr/>
        <p:txBody>
          <a:bodyPr/>
          <a:lstStyle/>
          <a:p>
            <a:fld id="{9E51C7C0-B6FF-4CEE-95CD-DE443EEE565A}" type="datetimeFigureOut">
              <a:rPr lang="sl-SI" smtClean="0"/>
              <a:t>1.2.2016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4CD8B7DF-910C-4050-B326-71CC7BCA4090}" type="slidenum">
              <a:rPr lang="sl-SI" smtClean="0"/>
              <a:t>‹#›</a:t>
            </a:fld>
            <a:endParaRPr lang="sl-SI"/>
          </a:p>
        </p:txBody>
      </p:sp>
    </p:spTree>
    <p:extLst>
      <p:ext uri="{BB962C8B-B14F-4D97-AF65-F5344CB8AC3E}">
        <p14:creationId xmlns:p14="http://schemas.microsoft.com/office/powerpoint/2010/main" val="2623260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9E51C7C0-B6FF-4CEE-95CD-DE443EEE565A}" type="datetimeFigureOut">
              <a:rPr lang="sl-SI" smtClean="0"/>
              <a:t>1.2.2016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4CD8B7DF-910C-4050-B326-71CC7BCA4090}" type="slidenum">
              <a:rPr lang="sl-SI" smtClean="0"/>
              <a:t>‹#›</a:t>
            </a:fld>
            <a:endParaRPr lang="sl-SI"/>
          </a:p>
        </p:txBody>
      </p:sp>
    </p:spTree>
    <p:extLst>
      <p:ext uri="{BB962C8B-B14F-4D97-AF65-F5344CB8AC3E}">
        <p14:creationId xmlns:p14="http://schemas.microsoft.com/office/powerpoint/2010/main" val="4224059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Uredite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9E51C7C0-B6FF-4CEE-95CD-DE443EEE565A}" type="datetimeFigureOut">
              <a:rPr lang="sl-SI" smtClean="0"/>
              <a:t>1.2.2016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4CD8B7DF-910C-4050-B326-71CC7BCA4090}" type="slidenum">
              <a:rPr lang="sl-SI" smtClean="0"/>
              <a:t>‹#›</a:t>
            </a:fld>
            <a:endParaRPr lang="sl-SI"/>
          </a:p>
        </p:txBody>
      </p:sp>
    </p:spTree>
    <p:extLst>
      <p:ext uri="{BB962C8B-B14F-4D97-AF65-F5344CB8AC3E}">
        <p14:creationId xmlns:p14="http://schemas.microsoft.com/office/powerpoint/2010/main" val="2737324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9E51C7C0-B6FF-4CEE-95CD-DE443EEE565A}" type="datetimeFigureOut">
              <a:rPr lang="sl-SI" smtClean="0"/>
              <a:t>1.2.2016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4CD8B7DF-910C-4050-B326-71CC7BCA4090}" type="slidenum">
              <a:rPr lang="sl-SI" smtClean="0"/>
              <a:t>‹#›</a:t>
            </a:fld>
            <a:endParaRPr lang="sl-SI"/>
          </a:p>
        </p:txBody>
      </p:sp>
    </p:spTree>
    <p:extLst>
      <p:ext uri="{BB962C8B-B14F-4D97-AF65-F5344CB8AC3E}">
        <p14:creationId xmlns:p14="http://schemas.microsoft.com/office/powerpoint/2010/main" val="3509889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Uredite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Ograda datuma 3"/>
          <p:cNvSpPr>
            <a:spLocks noGrp="1"/>
          </p:cNvSpPr>
          <p:nvPr>
            <p:ph type="dt" sz="half" idx="10"/>
          </p:nvPr>
        </p:nvSpPr>
        <p:spPr/>
        <p:txBody>
          <a:bodyPr/>
          <a:lstStyle/>
          <a:p>
            <a:fld id="{9E51C7C0-B6FF-4CEE-95CD-DE443EEE565A}" type="datetimeFigureOut">
              <a:rPr lang="sl-SI" smtClean="0"/>
              <a:t>1.2.2016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4CD8B7DF-910C-4050-B326-71CC7BCA4090}" type="slidenum">
              <a:rPr lang="sl-SI" smtClean="0"/>
              <a:t>‹#›</a:t>
            </a:fld>
            <a:endParaRPr lang="sl-SI"/>
          </a:p>
        </p:txBody>
      </p:sp>
    </p:spTree>
    <p:extLst>
      <p:ext uri="{BB962C8B-B14F-4D97-AF65-F5344CB8AC3E}">
        <p14:creationId xmlns:p14="http://schemas.microsoft.com/office/powerpoint/2010/main" val="3991292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p>
            <a:fld id="{9E51C7C0-B6FF-4CEE-95CD-DE443EEE565A}" type="datetimeFigureOut">
              <a:rPr lang="sl-SI" smtClean="0"/>
              <a:t>1.2.2016</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4CD8B7DF-910C-4050-B326-71CC7BCA4090}" type="slidenum">
              <a:rPr lang="sl-SI" smtClean="0"/>
              <a:t>‹#›</a:t>
            </a:fld>
            <a:endParaRPr lang="sl-SI"/>
          </a:p>
        </p:txBody>
      </p:sp>
    </p:spTree>
    <p:extLst>
      <p:ext uri="{BB962C8B-B14F-4D97-AF65-F5344CB8AC3E}">
        <p14:creationId xmlns:p14="http://schemas.microsoft.com/office/powerpoint/2010/main" val="2590077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Uredite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p>
            <a:fld id="{9E51C7C0-B6FF-4CEE-95CD-DE443EEE565A}" type="datetimeFigureOut">
              <a:rPr lang="sl-SI" smtClean="0"/>
              <a:t>1.2.2016</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4CD8B7DF-910C-4050-B326-71CC7BCA4090}" type="slidenum">
              <a:rPr lang="sl-SI" smtClean="0"/>
              <a:t>‹#›</a:t>
            </a:fld>
            <a:endParaRPr lang="sl-SI"/>
          </a:p>
        </p:txBody>
      </p:sp>
    </p:spTree>
    <p:extLst>
      <p:ext uri="{BB962C8B-B14F-4D97-AF65-F5344CB8AC3E}">
        <p14:creationId xmlns:p14="http://schemas.microsoft.com/office/powerpoint/2010/main" val="530421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datuma 2"/>
          <p:cNvSpPr>
            <a:spLocks noGrp="1"/>
          </p:cNvSpPr>
          <p:nvPr>
            <p:ph type="dt" sz="half" idx="10"/>
          </p:nvPr>
        </p:nvSpPr>
        <p:spPr/>
        <p:txBody>
          <a:bodyPr/>
          <a:lstStyle/>
          <a:p>
            <a:fld id="{9E51C7C0-B6FF-4CEE-95CD-DE443EEE565A}" type="datetimeFigureOut">
              <a:rPr lang="sl-SI" smtClean="0"/>
              <a:t>1.2.2016</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4CD8B7DF-910C-4050-B326-71CC7BCA4090}" type="slidenum">
              <a:rPr lang="sl-SI" smtClean="0"/>
              <a:t>‹#›</a:t>
            </a:fld>
            <a:endParaRPr lang="sl-SI"/>
          </a:p>
        </p:txBody>
      </p:sp>
    </p:spTree>
    <p:extLst>
      <p:ext uri="{BB962C8B-B14F-4D97-AF65-F5344CB8AC3E}">
        <p14:creationId xmlns:p14="http://schemas.microsoft.com/office/powerpoint/2010/main" val="1828582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9E51C7C0-B6FF-4CEE-95CD-DE443EEE565A}" type="datetimeFigureOut">
              <a:rPr lang="sl-SI" smtClean="0"/>
              <a:t>1.2.2016</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4CD8B7DF-910C-4050-B326-71CC7BCA4090}" type="slidenum">
              <a:rPr lang="sl-SI" smtClean="0"/>
              <a:t>‹#›</a:t>
            </a:fld>
            <a:endParaRPr lang="sl-SI"/>
          </a:p>
        </p:txBody>
      </p:sp>
    </p:spTree>
    <p:extLst>
      <p:ext uri="{BB962C8B-B14F-4D97-AF65-F5344CB8AC3E}">
        <p14:creationId xmlns:p14="http://schemas.microsoft.com/office/powerpoint/2010/main" val="2103990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Uredite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9E51C7C0-B6FF-4CEE-95CD-DE443EEE565A}" type="datetimeFigureOut">
              <a:rPr lang="sl-SI" smtClean="0"/>
              <a:t>1.2.2016</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4CD8B7DF-910C-4050-B326-71CC7BCA4090}" type="slidenum">
              <a:rPr lang="sl-SI" smtClean="0"/>
              <a:t>‹#›</a:t>
            </a:fld>
            <a:endParaRPr lang="sl-SI"/>
          </a:p>
        </p:txBody>
      </p:sp>
    </p:spTree>
    <p:extLst>
      <p:ext uri="{BB962C8B-B14F-4D97-AF65-F5344CB8AC3E}">
        <p14:creationId xmlns:p14="http://schemas.microsoft.com/office/powerpoint/2010/main" val="1702216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Uredite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9E51C7C0-B6FF-4CEE-95CD-DE443EEE565A}" type="datetimeFigureOut">
              <a:rPr lang="sl-SI" smtClean="0"/>
              <a:t>1.2.2016</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4CD8B7DF-910C-4050-B326-71CC7BCA4090}" type="slidenum">
              <a:rPr lang="sl-SI" smtClean="0"/>
              <a:t>‹#›</a:t>
            </a:fld>
            <a:endParaRPr lang="sl-SI"/>
          </a:p>
        </p:txBody>
      </p:sp>
    </p:spTree>
    <p:extLst>
      <p:ext uri="{BB962C8B-B14F-4D97-AF65-F5344CB8AC3E}">
        <p14:creationId xmlns:p14="http://schemas.microsoft.com/office/powerpoint/2010/main" val="3211562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1C7C0-B6FF-4CEE-95CD-DE443EEE565A}" type="datetimeFigureOut">
              <a:rPr lang="sl-SI" smtClean="0"/>
              <a:t>1.2.2016</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D8B7DF-910C-4050-B326-71CC7BCA4090}" type="slidenum">
              <a:rPr lang="sl-SI" smtClean="0"/>
              <a:t>‹#›</a:t>
            </a:fld>
            <a:endParaRPr lang="sl-SI"/>
          </a:p>
        </p:txBody>
      </p:sp>
    </p:spTree>
    <p:extLst>
      <p:ext uri="{BB962C8B-B14F-4D97-AF65-F5344CB8AC3E}">
        <p14:creationId xmlns:p14="http://schemas.microsoft.com/office/powerpoint/2010/main" val="1131103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hyperlink" Target="#_ftnref1"/><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15"/>
          <p:cNvSpPr/>
          <p:nvPr/>
        </p:nvSpPr>
        <p:spPr>
          <a:xfrm>
            <a:off x="6012160" y="188640"/>
            <a:ext cx="3384376" cy="3528392"/>
          </a:xfrm>
          <a:prstGeom prst="ellipse">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path path="circle">
              <a:fillToRect l="50000" t="50000" r="50000" b="50000"/>
            </a:path>
            <a:tileRect/>
          </a:gradFill>
          <a:ln>
            <a:noFill/>
          </a:ln>
          <a:scene3d>
            <a:camera prst="perspectiveContrastingRightFacing"/>
            <a:lightRig rig="twoPt" dir="t">
              <a:rot lat="0" lon="0" rev="4200000"/>
            </a:lightRig>
          </a:scene3d>
          <a:sp3d>
            <a:bevelT w="571500" h="571500" prst="riblet"/>
            <a:bevelB w="571500" h="571500" prst="riblet"/>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sl-SI"/>
          </a:p>
        </p:txBody>
      </p:sp>
      <p:sp>
        <p:nvSpPr>
          <p:cNvPr id="3" name="PoljeZBesedilom 2"/>
          <p:cNvSpPr txBox="1"/>
          <p:nvPr/>
        </p:nvSpPr>
        <p:spPr>
          <a:xfrm>
            <a:off x="776025" y="4221088"/>
            <a:ext cx="7257263" cy="86177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sl-SI"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SAMOIZOBRAŽEVANJE UČITELJEV</a:t>
            </a:r>
          </a:p>
          <a:p>
            <a:r>
              <a:rPr lang="sl-SI" dirty="0" smtClean="0"/>
              <a:t>oblika profesionalnega razvoja</a:t>
            </a:r>
            <a:endParaRPr lang="sl-SI" dirty="0"/>
          </a:p>
        </p:txBody>
      </p:sp>
      <p:sp>
        <p:nvSpPr>
          <p:cNvPr id="5" name="PoljeZBesedilom 4"/>
          <p:cNvSpPr txBox="1"/>
          <p:nvPr/>
        </p:nvSpPr>
        <p:spPr>
          <a:xfrm>
            <a:off x="5076057" y="5589240"/>
            <a:ext cx="2957231" cy="369332"/>
          </a:xfrm>
          <a:prstGeom prst="rect">
            <a:avLst/>
          </a:prstGeom>
          <a:noFill/>
        </p:spPr>
        <p:txBody>
          <a:bodyPr wrap="square" rtlCol="0">
            <a:spAutoFit/>
          </a:bodyPr>
          <a:lstStyle/>
          <a:p>
            <a:endParaRPr lang="sl-SI" dirty="0"/>
          </a:p>
        </p:txBody>
      </p:sp>
      <p:sp>
        <p:nvSpPr>
          <p:cNvPr id="6" name="PoljeZBesedilom 5"/>
          <p:cNvSpPr txBox="1"/>
          <p:nvPr/>
        </p:nvSpPr>
        <p:spPr>
          <a:xfrm>
            <a:off x="4572000" y="5589240"/>
            <a:ext cx="3461288" cy="369332"/>
          </a:xfrm>
          <a:prstGeom prst="rect">
            <a:avLst/>
          </a:prstGeom>
          <a:noFill/>
        </p:spPr>
        <p:txBody>
          <a:bodyPr wrap="square" rtlCol="0">
            <a:spAutoFit/>
          </a:bodyPr>
          <a:lstStyle/>
          <a:p>
            <a:r>
              <a:rPr lang="sl-SI" dirty="0" err="1" smtClean="0"/>
              <a:t>Samoevalavcijsko</a:t>
            </a:r>
            <a:r>
              <a:rPr lang="sl-SI" dirty="0" smtClean="0"/>
              <a:t> poročilo 2015-16</a:t>
            </a:r>
            <a:endParaRPr lang="sl-SI" dirty="0"/>
          </a:p>
        </p:txBody>
      </p:sp>
      <p:pic>
        <p:nvPicPr>
          <p:cNvPr id="8" name="Slika 7"/>
          <p:cNvPicPr/>
          <p:nvPr/>
        </p:nvPicPr>
        <p:blipFill>
          <a:blip r:embed="rId2">
            <a:extLst>
              <a:ext uri="{28A0092B-C50C-407E-A947-70E740481C1C}">
                <a14:useLocalDpi xmlns:a14="http://schemas.microsoft.com/office/drawing/2010/main" val="0"/>
              </a:ext>
            </a:extLst>
          </a:blip>
          <a:srcRect/>
          <a:stretch>
            <a:fillRect/>
          </a:stretch>
        </p:blipFill>
        <p:spPr bwMode="auto">
          <a:xfrm>
            <a:off x="7973695" y="6093296"/>
            <a:ext cx="1170305" cy="725170"/>
          </a:xfrm>
          <a:prstGeom prst="rect">
            <a:avLst/>
          </a:prstGeom>
          <a:noFill/>
          <a:ln>
            <a:noFill/>
          </a:ln>
        </p:spPr>
      </p:pic>
      <p:grpSp>
        <p:nvGrpSpPr>
          <p:cNvPr id="9" name="Skupina 8"/>
          <p:cNvGrpSpPr>
            <a:grpSpLocks/>
          </p:cNvGrpSpPr>
          <p:nvPr/>
        </p:nvGrpSpPr>
        <p:grpSpPr bwMode="auto">
          <a:xfrm>
            <a:off x="1746567" y="548681"/>
            <a:ext cx="4121577" cy="2664295"/>
            <a:chOff x="15" y="15"/>
            <a:chExt cx="8918" cy="7619"/>
          </a:xfrm>
        </p:grpSpPr>
        <p:cxnSp>
          <p:nvCxnSpPr>
            <p:cNvPr id="10" name="AutoShape 30"/>
            <p:cNvCxnSpPr>
              <a:cxnSpLocks noChangeShapeType="1"/>
            </p:cNvCxnSpPr>
            <p:nvPr/>
          </p:nvCxnSpPr>
          <p:spPr bwMode="auto">
            <a:xfrm>
              <a:off x="15" y="15"/>
              <a:ext cx="7512" cy="7386"/>
            </a:xfrm>
            <a:prstGeom prst="straightConnector1">
              <a:avLst/>
            </a:prstGeom>
            <a:noFill/>
            <a:ln w="9525">
              <a:solidFill>
                <a:srgbClr val="A7BFDE"/>
              </a:solidFill>
              <a:round/>
              <a:headEnd/>
              <a:tailEnd/>
            </a:ln>
            <a:extLst>
              <a:ext uri="{909E8E84-426E-40DD-AFC4-6F175D3DCCD1}">
                <a14:hiddenFill xmlns:a14="http://schemas.microsoft.com/office/drawing/2010/main">
                  <a:noFill/>
                </a14:hiddenFill>
              </a:ext>
              <a:ext uri="{53640926-AAD7-44D8-BBD7-CCE9431645EC}">
                <a14:shadowObscured xmlns:a14="http://schemas.microsoft.com/office/drawing/2010/main" val="1"/>
              </a:ext>
            </a:extLst>
          </p:spPr>
        </p:cxnSp>
        <p:sp>
          <p:nvSpPr>
            <p:cNvPr id="11" name="Oval 32"/>
            <p:cNvSpPr>
              <a:spLocks noChangeArrowheads="1"/>
            </p:cNvSpPr>
            <p:nvPr/>
          </p:nvSpPr>
          <p:spPr bwMode="auto">
            <a:xfrm>
              <a:off x="6717" y="5418"/>
              <a:ext cx="2216" cy="2216"/>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gradFill>
            <a:scene3d>
              <a:camera prst="perspectiveHeroicExtremeLeftFacing"/>
              <a:lightRig rig="twoPt" dir="t">
                <a:rot lat="0" lon="0" rev="600000"/>
              </a:lightRig>
            </a:scene3d>
            <a:sp3d>
              <a:bevelT w="190500" h="190500" prst="riblet"/>
              <a:bevelB w="190500" h="190500" prst="artDeco"/>
            </a:sp3d>
            <a:extLst>
              <a:ext uri="{91240B29-F687-4F45-9708-019B960494DF}">
                <a14:hiddenLine xmlns:a14="http://schemas.microsoft.com/office/drawing/2010/main" w="9525">
                  <a:solidFill>
                    <a:srgbClr val="000000"/>
                  </a:solidFill>
                  <a:round/>
                  <a:headEnd/>
                  <a:tailEnd/>
                </a14:hiddenLine>
              </a:ext>
              <a:ext uri="{53640926-AAD7-44D8-BBD7-CCE9431645EC}">
                <a14:shadowObscured xmlns:a14="http://schemas.microsoft.com/office/drawing/2010/main" val="1"/>
              </a:ext>
            </a:extLst>
          </p:spPr>
          <p:txBody>
            <a:bodyPr rot="0" vert="horz" wrap="square" lIns="91440" tIns="45720" rIns="91440" bIns="45720" anchor="t" anchorCtr="0" upright="1">
              <a:noAutofit/>
            </a:bodyPr>
            <a:lstStyle/>
            <a:p>
              <a:endParaRPr lang="sl-SI"/>
            </a:p>
          </p:txBody>
        </p:sp>
      </p:grpSp>
      <p:grpSp>
        <p:nvGrpSpPr>
          <p:cNvPr id="12" name="Skupina 11"/>
          <p:cNvGrpSpPr>
            <a:grpSpLocks/>
          </p:cNvGrpSpPr>
          <p:nvPr/>
        </p:nvGrpSpPr>
        <p:grpSpPr bwMode="auto">
          <a:xfrm flipH="1">
            <a:off x="180737" y="5082862"/>
            <a:ext cx="2159015" cy="1656184"/>
            <a:chOff x="4136" y="15"/>
            <a:chExt cx="5762" cy="4545"/>
          </a:xfrm>
        </p:grpSpPr>
        <p:cxnSp>
          <p:nvCxnSpPr>
            <p:cNvPr id="13" name="AutoShape 25"/>
            <p:cNvCxnSpPr>
              <a:cxnSpLocks noChangeShapeType="1"/>
            </p:cNvCxnSpPr>
            <p:nvPr/>
          </p:nvCxnSpPr>
          <p:spPr bwMode="auto">
            <a:xfrm>
              <a:off x="4136" y="15"/>
              <a:ext cx="3058" cy="3855"/>
            </a:xfrm>
            <a:prstGeom prst="straightConnector1">
              <a:avLst/>
            </a:prstGeom>
            <a:noFill/>
            <a:ln w="9525">
              <a:solidFill>
                <a:srgbClr val="A7BFDE"/>
              </a:solidFill>
              <a:round/>
              <a:headEnd/>
              <a:tailEnd/>
            </a:ln>
            <a:extLst>
              <a:ext uri="{909E8E84-426E-40DD-AFC4-6F175D3DCCD1}">
                <a14:hiddenFill xmlns:a14="http://schemas.microsoft.com/office/drawing/2010/main">
                  <a:noFill/>
                </a14:hiddenFill>
              </a:ext>
              <a:ext uri="{53640926-AAD7-44D8-BBD7-CCE9431645EC}">
                <a14:shadowObscured xmlns:a14="http://schemas.microsoft.com/office/drawing/2010/main" val="1"/>
              </a:ext>
            </a:extLst>
          </p:spPr>
        </p:cxnSp>
        <p:sp>
          <p:nvSpPr>
            <p:cNvPr id="14" name="Oval 26"/>
            <p:cNvSpPr>
              <a:spLocks noChangeArrowheads="1"/>
            </p:cNvSpPr>
            <p:nvPr/>
          </p:nvSpPr>
          <p:spPr bwMode="auto">
            <a:xfrm>
              <a:off x="5782" y="444"/>
              <a:ext cx="4116" cy="4116"/>
            </a:xfrm>
            <a:prstGeom prst="ellips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scene3d>
              <a:camera prst="perspectiveHeroicExtremeLeftFacing"/>
              <a:lightRig rig="twoPt" dir="t"/>
            </a:scene3d>
            <a:sp3d>
              <a:bevelT w="317500" h="317500" prst="riblet"/>
              <a:bevelB w="635000" h="317500" prst="artDeco"/>
              <a:contourClr>
                <a:schemeClr val="accent1"/>
              </a:contourClr>
            </a:sp3d>
            <a:extLst>
              <a:ext uri="{91240B29-F687-4F45-9708-019B960494DF}">
                <a14:hiddenLine xmlns:a14="http://schemas.microsoft.com/office/drawing/2010/main" w="9525">
                  <a:solidFill>
                    <a:srgbClr val="000000"/>
                  </a:solidFill>
                  <a:round/>
                  <a:headEnd/>
                  <a:tailEnd/>
                </a14:hiddenLine>
              </a:ext>
              <a:ext uri="{53640926-AAD7-44D8-BBD7-CCE9431645EC}">
                <a14:shadowObscured xmlns:a14="http://schemas.microsoft.com/office/drawing/2010/main" val="1"/>
              </a:ext>
            </a:extLst>
          </p:spPr>
          <p:txBody>
            <a:bodyPr rot="0" vert="horz" wrap="square" lIns="91440" tIns="45720" rIns="91440" bIns="45720" anchor="t" anchorCtr="0" upright="1">
              <a:noAutofit/>
            </a:bodyPr>
            <a:lstStyle/>
            <a:p>
              <a:endParaRPr lang="sl-SI"/>
            </a:p>
          </p:txBody>
        </p:sp>
      </p:grpSp>
    </p:spTree>
    <p:extLst>
      <p:ext uri="{BB962C8B-B14F-4D97-AF65-F5344CB8AC3E}">
        <p14:creationId xmlns:p14="http://schemas.microsoft.com/office/powerpoint/2010/main" val="33338681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83568" y="44625"/>
            <a:ext cx="7772400" cy="792088"/>
          </a:xfrm>
        </p:spPr>
        <p:txBody>
          <a:bodyPr>
            <a:noAutofit/>
          </a:bodyPr>
          <a:lstStyle/>
          <a:p>
            <a:r>
              <a:rPr lang="sl-SI" sz="3200" b="1" dirty="0" smtClean="0">
                <a:solidFill>
                  <a:srgbClr val="00B0F0"/>
                </a:solidFill>
              </a:rPr>
              <a:t>3. Naše učitelje spodbujamo k samoizobraževanju</a:t>
            </a:r>
            <a:endParaRPr lang="sl-SI" sz="3200" b="1" dirty="0">
              <a:solidFill>
                <a:srgbClr val="00B0F0"/>
              </a:solidFill>
            </a:endParaRPr>
          </a:p>
        </p:txBody>
      </p:sp>
      <p:sp>
        <p:nvSpPr>
          <p:cNvPr id="3" name="Podnaslov 2"/>
          <p:cNvSpPr>
            <a:spLocks noGrp="1"/>
          </p:cNvSpPr>
          <p:nvPr>
            <p:ph type="subTitle" idx="1"/>
          </p:nvPr>
        </p:nvSpPr>
        <p:spPr>
          <a:xfrm>
            <a:off x="323528" y="1268760"/>
            <a:ext cx="8496944" cy="5328592"/>
          </a:xfrm>
        </p:spPr>
        <p:txBody>
          <a:bodyPr/>
          <a:lstStyle/>
          <a:p>
            <a:endParaRPr lang="sl-SI" dirty="0"/>
          </a:p>
        </p:txBody>
      </p:sp>
      <p:graphicFrame>
        <p:nvGraphicFramePr>
          <p:cNvPr id="4" name="Tabela 3"/>
          <p:cNvGraphicFramePr>
            <a:graphicFrameLocks noGrp="1"/>
          </p:cNvGraphicFramePr>
          <p:nvPr>
            <p:extLst>
              <p:ext uri="{D42A27DB-BD31-4B8C-83A1-F6EECF244321}">
                <p14:modId xmlns:p14="http://schemas.microsoft.com/office/powerpoint/2010/main" val="393257434"/>
              </p:ext>
            </p:extLst>
          </p:nvPr>
        </p:nvGraphicFramePr>
        <p:xfrm>
          <a:off x="107504" y="1052735"/>
          <a:ext cx="8784976" cy="5669481"/>
        </p:xfrm>
        <a:graphic>
          <a:graphicData uri="http://schemas.openxmlformats.org/drawingml/2006/table">
            <a:tbl>
              <a:tblPr firstRow="1" firstCol="1" bandRow="1">
                <a:tableStyleId>{5C22544A-7EE6-4342-B048-85BDC9FD1C3A}</a:tableStyleId>
              </a:tblPr>
              <a:tblGrid>
                <a:gridCol w="1452248"/>
                <a:gridCol w="2597141"/>
                <a:gridCol w="4735587"/>
              </a:tblGrid>
              <a:tr h="413813">
                <a:tc>
                  <a:txBody>
                    <a:bodyPr/>
                    <a:lstStyle/>
                    <a:p>
                      <a:pPr algn="just">
                        <a:lnSpc>
                          <a:spcPct val="115000"/>
                        </a:lnSpc>
                        <a:spcAft>
                          <a:spcPts val="0"/>
                        </a:spcAft>
                      </a:pPr>
                      <a:r>
                        <a:rPr lang="sl-SI" sz="1200" dirty="0">
                          <a:effectLst/>
                        </a:rPr>
                        <a:t>Področje </a:t>
                      </a:r>
                      <a:endParaRPr lang="sl-SI" sz="1200" dirty="0">
                        <a:effectLst/>
                        <a:latin typeface="Calibri"/>
                        <a:ea typeface="Calibri"/>
                        <a:cs typeface="Times New Roman"/>
                      </a:endParaRPr>
                    </a:p>
                  </a:txBody>
                  <a:tcPr marL="29616" marR="29616" marT="0" marB="0"/>
                </a:tc>
                <a:tc>
                  <a:txBody>
                    <a:bodyPr/>
                    <a:lstStyle/>
                    <a:p>
                      <a:pPr algn="just">
                        <a:lnSpc>
                          <a:spcPct val="115000"/>
                        </a:lnSpc>
                        <a:spcAft>
                          <a:spcPts val="0"/>
                        </a:spcAft>
                      </a:pPr>
                      <a:r>
                        <a:rPr lang="sl-SI" sz="1200" dirty="0" smtClean="0">
                          <a:effectLst/>
                        </a:rPr>
                        <a:t>Namig  </a:t>
                      </a:r>
                      <a:r>
                        <a:rPr lang="sl-SI" sz="1200" dirty="0">
                          <a:effectLst/>
                        </a:rPr>
                        <a:t>2014/15</a:t>
                      </a:r>
                      <a:endParaRPr lang="sl-SI" sz="1200" dirty="0">
                        <a:effectLst/>
                        <a:latin typeface="Calibri"/>
                        <a:ea typeface="Calibri"/>
                        <a:cs typeface="Times New Roman"/>
                      </a:endParaRPr>
                    </a:p>
                  </a:txBody>
                  <a:tcPr marL="29616" marR="29616" marT="0" marB="0"/>
                </a:tc>
                <a:tc>
                  <a:txBody>
                    <a:bodyPr/>
                    <a:lstStyle/>
                    <a:p>
                      <a:pPr algn="just">
                        <a:lnSpc>
                          <a:spcPct val="115000"/>
                        </a:lnSpc>
                        <a:spcAft>
                          <a:spcPts val="0"/>
                        </a:spcAft>
                      </a:pPr>
                      <a:r>
                        <a:rPr lang="sl-SI" sz="1200" dirty="0">
                          <a:effectLst/>
                        </a:rPr>
                        <a:t>Ukrepi v praksi, izvedeni v 2015/16</a:t>
                      </a:r>
                    </a:p>
                    <a:p>
                      <a:pPr algn="just">
                        <a:lnSpc>
                          <a:spcPct val="115000"/>
                        </a:lnSpc>
                        <a:spcAft>
                          <a:spcPts val="0"/>
                        </a:spcAft>
                      </a:pPr>
                      <a:r>
                        <a:rPr lang="sl-SI" sz="1200" dirty="0">
                          <a:effectLst/>
                        </a:rPr>
                        <a:t>(Kako se kaže?)</a:t>
                      </a:r>
                      <a:endParaRPr lang="sl-SI" sz="1200" dirty="0">
                        <a:effectLst/>
                        <a:latin typeface="Calibri"/>
                        <a:ea typeface="Calibri"/>
                        <a:cs typeface="Times New Roman"/>
                      </a:endParaRPr>
                    </a:p>
                  </a:txBody>
                  <a:tcPr marL="29616" marR="29616" marT="0" marB="0"/>
                </a:tc>
              </a:tr>
              <a:tr h="626984">
                <a:tc>
                  <a:txBody>
                    <a:bodyPr/>
                    <a:lstStyle/>
                    <a:p>
                      <a:pPr algn="just">
                        <a:lnSpc>
                          <a:spcPct val="115000"/>
                        </a:lnSpc>
                        <a:spcAft>
                          <a:spcPts val="0"/>
                        </a:spcAft>
                      </a:pPr>
                      <a:r>
                        <a:rPr lang="sl-SI" sz="1200" dirty="0">
                          <a:effectLst/>
                        </a:rPr>
                        <a:t>Strokovna</a:t>
                      </a:r>
                    </a:p>
                    <a:p>
                      <a:pPr algn="just">
                        <a:lnSpc>
                          <a:spcPct val="115000"/>
                        </a:lnSpc>
                        <a:spcAft>
                          <a:spcPts val="0"/>
                        </a:spcAft>
                      </a:pPr>
                      <a:r>
                        <a:rPr lang="sl-SI" sz="1200" dirty="0">
                          <a:effectLst/>
                        </a:rPr>
                        <a:t>literatura</a:t>
                      </a:r>
                    </a:p>
                    <a:p>
                      <a:pPr algn="just">
                        <a:lnSpc>
                          <a:spcPct val="115000"/>
                        </a:lnSpc>
                        <a:spcAft>
                          <a:spcPts val="0"/>
                        </a:spcAft>
                      </a:pPr>
                      <a:r>
                        <a:rPr lang="sl-SI" sz="1200" dirty="0">
                          <a:effectLst/>
                        </a:rPr>
                        <a:t> </a:t>
                      </a:r>
                      <a:endParaRPr lang="sl-SI" sz="1200" dirty="0">
                        <a:effectLst/>
                        <a:latin typeface="Calibri"/>
                        <a:ea typeface="Calibri"/>
                        <a:cs typeface="Times New Roman"/>
                      </a:endParaRPr>
                    </a:p>
                  </a:txBody>
                  <a:tcPr marL="29616" marR="29616" marT="0" marB="0"/>
                </a:tc>
                <a:tc>
                  <a:txBody>
                    <a:bodyPr/>
                    <a:lstStyle/>
                    <a:p>
                      <a:pPr>
                        <a:lnSpc>
                          <a:spcPct val="115000"/>
                        </a:lnSpc>
                        <a:spcAft>
                          <a:spcPts val="0"/>
                        </a:spcAft>
                      </a:pPr>
                      <a:r>
                        <a:rPr lang="sl-SI" sz="1200" dirty="0">
                          <a:effectLst/>
                        </a:rPr>
                        <a:t>*več teorije</a:t>
                      </a:r>
                    </a:p>
                    <a:p>
                      <a:pPr>
                        <a:lnSpc>
                          <a:spcPct val="115000"/>
                        </a:lnSpc>
                        <a:spcAft>
                          <a:spcPts val="0"/>
                        </a:spcAft>
                      </a:pPr>
                      <a:r>
                        <a:rPr lang="sl-SI" sz="1200" dirty="0">
                          <a:effectLst/>
                        </a:rPr>
                        <a:t>*več strokovne literature</a:t>
                      </a:r>
                      <a:endParaRPr lang="sl-SI" sz="1200" dirty="0">
                        <a:effectLst/>
                        <a:latin typeface="Calibri"/>
                        <a:ea typeface="Calibri"/>
                        <a:cs typeface="Times New Roman"/>
                      </a:endParaRPr>
                    </a:p>
                  </a:txBody>
                  <a:tcPr marL="29616" marR="29616" marT="0" marB="0"/>
                </a:tc>
                <a:tc>
                  <a:txBody>
                    <a:bodyPr/>
                    <a:lstStyle/>
                    <a:p>
                      <a:pPr>
                        <a:lnSpc>
                          <a:spcPct val="115000"/>
                        </a:lnSpc>
                        <a:spcAft>
                          <a:spcPts val="0"/>
                        </a:spcAft>
                      </a:pPr>
                      <a:r>
                        <a:rPr lang="sl-SI" sz="1200">
                          <a:effectLst/>
                        </a:rPr>
                        <a:t>-predstavitev iz udeležbe strok. izobraževanja</a:t>
                      </a:r>
                    </a:p>
                    <a:p>
                      <a:pPr>
                        <a:lnSpc>
                          <a:spcPct val="115000"/>
                        </a:lnSpc>
                        <a:spcAft>
                          <a:spcPts val="0"/>
                        </a:spcAft>
                      </a:pPr>
                      <a:r>
                        <a:rPr lang="sl-SI" sz="1200">
                          <a:effectLst/>
                        </a:rPr>
                        <a:t>-nabava strokovne literature v šolski knjižnici</a:t>
                      </a:r>
                    </a:p>
                    <a:p>
                      <a:pPr>
                        <a:lnSpc>
                          <a:spcPct val="115000"/>
                        </a:lnSpc>
                        <a:spcAft>
                          <a:spcPts val="0"/>
                        </a:spcAft>
                      </a:pPr>
                      <a:r>
                        <a:rPr lang="sl-SI" sz="1200">
                          <a:effectLst/>
                        </a:rPr>
                        <a:t>(pobuda+realizacija)</a:t>
                      </a:r>
                      <a:endParaRPr lang="sl-SI" sz="1200">
                        <a:effectLst/>
                        <a:latin typeface="Calibri"/>
                        <a:ea typeface="Calibri"/>
                        <a:cs typeface="Times New Roman"/>
                      </a:endParaRPr>
                    </a:p>
                  </a:txBody>
                  <a:tcPr marL="29616" marR="29616" marT="0" marB="0"/>
                </a:tc>
              </a:tr>
              <a:tr h="610817">
                <a:tc>
                  <a:txBody>
                    <a:bodyPr/>
                    <a:lstStyle/>
                    <a:p>
                      <a:pPr algn="just">
                        <a:lnSpc>
                          <a:spcPct val="115000"/>
                        </a:lnSpc>
                        <a:spcAft>
                          <a:spcPts val="0"/>
                        </a:spcAft>
                      </a:pPr>
                      <a:r>
                        <a:rPr lang="sl-SI" sz="1200" dirty="0">
                          <a:effectLst/>
                        </a:rPr>
                        <a:t>Pojmovanja in prepričanja</a:t>
                      </a:r>
                      <a:endParaRPr lang="sl-SI" sz="1200" dirty="0">
                        <a:effectLst/>
                        <a:latin typeface="Calibri"/>
                        <a:ea typeface="Calibri"/>
                        <a:cs typeface="Times New Roman"/>
                      </a:endParaRPr>
                    </a:p>
                  </a:txBody>
                  <a:tcPr marL="29616" marR="29616" marT="0" marB="0"/>
                </a:tc>
                <a:tc>
                  <a:txBody>
                    <a:bodyPr/>
                    <a:lstStyle/>
                    <a:p>
                      <a:pPr>
                        <a:lnSpc>
                          <a:spcPct val="115000"/>
                        </a:lnSpc>
                        <a:spcAft>
                          <a:spcPts val="0"/>
                        </a:spcAft>
                      </a:pPr>
                      <a:r>
                        <a:rPr lang="sl-SI" sz="1200" dirty="0">
                          <a:effectLst/>
                        </a:rPr>
                        <a:t>»Najprej človek, potem učitelj«</a:t>
                      </a:r>
                    </a:p>
                    <a:p>
                      <a:pPr>
                        <a:lnSpc>
                          <a:spcPct val="115000"/>
                        </a:lnSpc>
                        <a:spcAft>
                          <a:spcPts val="0"/>
                        </a:spcAft>
                      </a:pPr>
                      <a:r>
                        <a:rPr lang="sl-SI" sz="1200" dirty="0">
                          <a:effectLst/>
                        </a:rPr>
                        <a:t>*osebne lastnosti so pomemben del poučevanja</a:t>
                      </a:r>
                      <a:endParaRPr lang="sl-SI" sz="1200" dirty="0">
                        <a:effectLst/>
                        <a:latin typeface="Calibri"/>
                        <a:ea typeface="Calibri"/>
                        <a:cs typeface="Times New Roman"/>
                      </a:endParaRPr>
                    </a:p>
                  </a:txBody>
                  <a:tcPr marL="29616" marR="29616" marT="0" marB="0"/>
                </a:tc>
                <a:tc>
                  <a:txBody>
                    <a:bodyPr/>
                    <a:lstStyle/>
                    <a:p>
                      <a:pPr algn="just">
                        <a:lnSpc>
                          <a:spcPct val="115000"/>
                        </a:lnSpc>
                        <a:spcAft>
                          <a:spcPts val="0"/>
                        </a:spcAft>
                      </a:pPr>
                      <a:r>
                        <a:rPr lang="sl-SI" sz="1200" dirty="0">
                          <a:effectLst/>
                        </a:rPr>
                        <a:t>-osebna rast</a:t>
                      </a:r>
                    </a:p>
                    <a:p>
                      <a:pPr algn="just">
                        <a:lnSpc>
                          <a:spcPct val="115000"/>
                        </a:lnSpc>
                        <a:spcAft>
                          <a:spcPts val="0"/>
                        </a:spcAft>
                      </a:pPr>
                      <a:r>
                        <a:rPr lang="sl-SI" sz="1200" dirty="0">
                          <a:effectLst/>
                        </a:rPr>
                        <a:t>-pogled naprej + nazaj - samorefleksija</a:t>
                      </a:r>
                      <a:endParaRPr lang="sl-SI" sz="1200" dirty="0">
                        <a:effectLst/>
                        <a:latin typeface="Calibri"/>
                        <a:ea typeface="Calibri"/>
                        <a:cs typeface="Times New Roman"/>
                      </a:endParaRPr>
                    </a:p>
                  </a:txBody>
                  <a:tcPr marL="29616" marR="29616" marT="0" marB="0"/>
                </a:tc>
              </a:tr>
              <a:tr h="2545528">
                <a:tc>
                  <a:txBody>
                    <a:bodyPr/>
                    <a:lstStyle/>
                    <a:p>
                      <a:pPr>
                        <a:lnSpc>
                          <a:spcPct val="115000"/>
                        </a:lnSpc>
                        <a:spcAft>
                          <a:spcPts val="0"/>
                        </a:spcAft>
                      </a:pPr>
                      <a:r>
                        <a:rPr lang="sl-SI" sz="1200">
                          <a:effectLst/>
                        </a:rPr>
                        <a:t>Pojmovanja učenja &amp; poučevanja</a:t>
                      </a:r>
                      <a:endParaRPr lang="sl-SI" sz="1200">
                        <a:effectLst/>
                        <a:latin typeface="Calibri"/>
                        <a:ea typeface="Calibri"/>
                        <a:cs typeface="Times New Roman"/>
                      </a:endParaRPr>
                    </a:p>
                  </a:txBody>
                  <a:tcPr marL="29616" marR="29616" marT="0" marB="0"/>
                </a:tc>
                <a:tc>
                  <a:txBody>
                    <a:bodyPr/>
                    <a:lstStyle/>
                    <a:p>
                      <a:pPr>
                        <a:lnSpc>
                          <a:spcPct val="115000"/>
                        </a:lnSpc>
                        <a:spcAft>
                          <a:spcPts val="0"/>
                        </a:spcAft>
                      </a:pPr>
                      <a:r>
                        <a:rPr lang="sl-SI" sz="1200" dirty="0">
                          <a:effectLst/>
                        </a:rPr>
                        <a:t>Premik od TRANSMISIJSKEGA K INTERAKTIVNEMU POUKU</a:t>
                      </a:r>
                    </a:p>
                    <a:p>
                      <a:pPr>
                        <a:lnSpc>
                          <a:spcPct val="115000"/>
                        </a:lnSpc>
                        <a:spcAft>
                          <a:spcPts val="0"/>
                        </a:spcAft>
                      </a:pPr>
                      <a:r>
                        <a:rPr lang="sl-SI" sz="1200" dirty="0">
                          <a:effectLst/>
                        </a:rPr>
                        <a:t>*spodbujanje avtonomije učenca</a:t>
                      </a:r>
                    </a:p>
                    <a:p>
                      <a:pPr>
                        <a:lnSpc>
                          <a:spcPct val="115000"/>
                        </a:lnSpc>
                        <a:spcAft>
                          <a:spcPts val="0"/>
                        </a:spcAft>
                      </a:pPr>
                      <a:r>
                        <a:rPr lang="sl-SI" sz="1200" dirty="0">
                          <a:effectLst/>
                        </a:rPr>
                        <a:t>*zmanjšati obseg kontrole </a:t>
                      </a:r>
                    </a:p>
                    <a:p>
                      <a:pPr>
                        <a:lnSpc>
                          <a:spcPct val="115000"/>
                        </a:lnSpc>
                        <a:spcAft>
                          <a:spcPts val="0"/>
                        </a:spcAft>
                      </a:pPr>
                      <a:r>
                        <a:rPr lang="sl-SI" sz="1200" dirty="0">
                          <a:effectLst/>
                        </a:rPr>
                        <a:t>*povezovanje predznanja učencev</a:t>
                      </a:r>
                    </a:p>
                    <a:p>
                      <a:pPr>
                        <a:lnSpc>
                          <a:spcPct val="115000"/>
                        </a:lnSpc>
                        <a:spcAft>
                          <a:spcPts val="0"/>
                        </a:spcAft>
                      </a:pPr>
                      <a:r>
                        <a:rPr lang="sl-SI" sz="1200" dirty="0">
                          <a:effectLst/>
                        </a:rPr>
                        <a:t>*vnašanje življenjskih vsebin</a:t>
                      </a:r>
                    </a:p>
                    <a:p>
                      <a:pPr>
                        <a:lnSpc>
                          <a:spcPct val="115000"/>
                        </a:lnSpc>
                        <a:spcAft>
                          <a:spcPts val="0"/>
                        </a:spcAft>
                      </a:pPr>
                      <a:r>
                        <a:rPr lang="sl-SI" sz="1200" dirty="0">
                          <a:effectLst/>
                        </a:rPr>
                        <a:t>*več strateškega znanja in spretnosti (</a:t>
                      </a:r>
                      <a:r>
                        <a:rPr lang="sl-SI" sz="1200" dirty="0" err="1">
                          <a:effectLst/>
                        </a:rPr>
                        <a:t>metakognitivna</a:t>
                      </a:r>
                      <a:r>
                        <a:rPr lang="sl-SI" sz="1200" dirty="0">
                          <a:effectLst/>
                        </a:rPr>
                        <a:t> znanja)</a:t>
                      </a:r>
                      <a:endParaRPr lang="sl-SI" sz="1200" dirty="0">
                        <a:effectLst/>
                        <a:latin typeface="Calibri"/>
                        <a:ea typeface="Calibri"/>
                        <a:cs typeface="Times New Roman"/>
                      </a:endParaRPr>
                    </a:p>
                  </a:txBody>
                  <a:tcPr marL="29616" marR="29616" marT="0" marB="0"/>
                </a:tc>
                <a:tc>
                  <a:txBody>
                    <a:bodyPr/>
                    <a:lstStyle/>
                    <a:p>
                      <a:pPr algn="just">
                        <a:lnSpc>
                          <a:spcPct val="115000"/>
                        </a:lnSpc>
                        <a:spcAft>
                          <a:spcPts val="0"/>
                        </a:spcAft>
                      </a:pPr>
                      <a:r>
                        <a:rPr lang="sl-SI" sz="1200" dirty="0">
                          <a:effectLst/>
                        </a:rPr>
                        <a:t>Oblike dela z učenci:</a:t>
                      </a:r>
                    </a:p>
                    <a:p>
                      <a:pPr algn="just">
                        <a:lnSpc>
                          <a:spcPct val="115000"/>
                        </a:lnSpc>
                        <a:spcAft>
                          <a:spcPts val="0"/>
                        </a:spcAft>
                      </a:pPr>
                      <a:r>
                        <a:rPr lang="sl-SI" sz="1200" dirty="0">
                          <a:effectLst/>
                        </a:rPr>
                        <a:t>-gledališka igra</a:t>
                      </a:r>
                      <a:r>
                        <a:rPr lang="sl-SI" sz="1200" dirty="0" smtClean="0">
                          <a:effectLst/>
                        </a:rPr>
                        <a:t>,</a:t>
                      </a:r>
                    </a:p>
                    <a:p>
                      <a:pPr algn="just">
                        <a:lnSpc>
                          <a:spcPct val="115000"/>
                        </a:lnSpc>
                        <a:spcAft>
                          <a:spcPts val="0"/>
                        </a:spcAft>
                      </a:pPr>
                      <a:r>
                        <a:rPr lang="sl-SI" sz="1200" dirty="0" smtClean="0">
                          <a:effectLst/>
                        </a:rPr>
                        <a:t>- vikend tabori,</a:t>
                      </a:r>
                    </a:p>
                    <a:p>
                      <a:pPr algn="just">
                        <a:lnSpc>
                          <a:spcPct val="115000"/>
                        </a:lnSpc>
                        <a:spcAft>
                          <a:spcPts val="0"/>
                        </a:spcAft>
                      </a:pPr>
                      <a:r>
                        <a:rPr lang="sl-SI" sz="1200" dirty="0" smtClean="0">
                          <a:effectLst/>
                        </a:rPr>
                        <a:t>-dejavnosti za nadarjene,</a:t>
                      </a:r>
                    </a:p>
                    <a:p>
                      <a:pPr algn="just">
                        <a:lnSpc>
                          <a:spcPct val="115000"/>
                        </a:lnSpc>
                        <a:spcAft>
                          <a:spcPts val="0"/>
                        </a:spcAft>
                      </a:pPr>
                      <a:r>
                        <a:rPr lang="sl-SI" sz="1200" dirty="0" smtClean="0">
                          <a:effectLst/>
                        </a:rPr>
                        <a:t>-</a:t>
                      </a:r>
                      <a:r>
                        <a:rPr lang="sl-SI" sz="1200" dirty="0">
                          <a:effectLst/>
                        </a:rPr>
                        <a:t>dnevi dejavnosti,</a:t>
                      </a:r>
                    </a:p>
                    <a:p>
                      <a:pPr algn="just">
                        <a:lnSpc>
                          <a:spcPct val="115000"/>
                        </a:lnSpc>
                        <a:spcAft>
                          <a:spcPts val="0"/>
                        </a:spcAft>
                      </a:pPr>
                      <a:r>
                        <a:rPr lang="sl-SI" sz="1200" dirty="0">
                          <a:effectLst/>
                        </a:rPr>
                        <a:t>- interesne dejavnosti,</a:t>
                      </a:r>
                    </a:p>
                    <a:p>
                      <a:pPr algn="just">
                        <a:lnSpc>
                          <a:spcPct val="115000"/>
                        </a:lnSpc>
                        <a:spcAft>
                          <a:spcPts val="0"/>
                        </a:spcAft>
                      </a:pPr>
                      <a:r>
                        <a:rPr lang="sl-SI" sz="1200" dirty="0">
                          <a:effectLst/>
                        </a:rPr>
                        <a:t>-SUŠ, OTP,</a:t>
                      </a:r>
                    </a:p>
                    <a:p>
                      <a:pPr algn="just">
                        <a:lnSpc>
                          <a:spcPct val="115000"/>
                        </a:lnSpc>
                        <a:spcAft>
                          <a:spcPts val="0"/>
                        </a:spcAft>
                      </a:pPr>
                      <a:r>
                        <a:rPr lang="sl-SI" sz="1200" dirty="0">
                          <a:effectLst/>
                        </a:rPr>
                        <a:t>-uporaba IKT (spletne učilnice),</a:t>
                      </a:r>
                    </a:p>
                    <a:p>
                      <a:pPr algn="just">
                        <a:lnSpc>
                          <a:spcPct val="115000"/>
                        </a:lnSpc>
                        <a:spcAft>
                          <a:spcPts val="0"/>
                        </a:spcAft>
                      </a:pPr>
                      <a:r>
                        <a:rPr lang="sl-SI" sz="1200" dirty="0">
                          <a:effectLst/>
                        </a:rPr>
                        <a:t>-sodelovalno učenje</a:t>
                      </a:r>
                    </a:p>
                    <a:p>
                      <a:pPr algn="just">
                        <a:lnSpc>
                          <a:spcPct val="115000"/>
                        </a:lnSpc>
                        <a:spcAft>
                          <a:spcPts val="0"/>
                        </a:spcAft>
                      </a:pPr>
                      <a:r>
                        <a:rPr lang="sl-SI" sz="1200" dirty="0">
                          <a:effectLst/>
                        </a:rPr>
                        <a:t> </a:t>
                      </a:r>
                    </a:p>
                    <a:p>
                      <a:pPr algn="just">
                        <a:lnSpc>
                          <a:spcPct val="115000"/>
                        </a:lnSpc>
                        <a:spcAft>
                          <a:spcPts val="0"/>
                        </a:spcAft>
                      </a:pPr>
                      <a:r>
                        <a:rPr lang="sl-SI" sz="1200" dirty="0">
                          <a:effectLst/>
                        </a:rPr>
                        <a:t>Opomba:  šolski sistem (velikokrat) omejuje možnosti kreativnega dela učencev (proces načrtovanja…),</a:t>
                      </a:r>
                      <a:endParaRPr lang="sl-SI" sz="1200" dirty="0">
                        <a:effectLst/>
                        <a:latin typeface="Calibri"/>
                        <a:ea typeface="Calibri"/>
                        <a:cs typeface="Times New Roman"/>
                      </a:endParaRPr>
                    </a:p>
                  </a:txBody>
                  <a:tcPr marL="29616" marR="29616" marT="0" marB="0"/>
                </a:tc>
              </a:tr>
              <a:tr h="1441457">
                <a:tc>
                  <a:txBody>
                    <a:bodyPr/>
                    <a:lstStyle/>
                    <a:p>
                      <a:pPr algn="just">
                        <a:lnSpc>
                          <a:spcPct val="115000"/>
                        </a:lnSpc>
                        <a:spcAft>
                          <a:spcPts val="0"/>
                        </a:spcAft>
                      </a:pPr>
                      <a:r>
                        <a:rPr lang="sl-SI" sz="1200">
                          <a:effectLst/>
                        </a:rPr>
                        <a:t>Vedenja učitelja</a:t>
                      </a:r>
                      <a:endParaRPr lang="sl-SI" sz="1200">
                        <a:effectLst/>
                        <a:latin typeface="Calibri"/>
                        <a:ea typeface="Calibri"/>
                        <a:cs typeface="Times New Roman"/>
                      </a:endParaRPr>
                    </a:p>
                  </a:txBody>
                  <a:tcPr marL="29616" marR="29616" marT="0" marB="0"/>
                </a:tc>
                <a:tc>
                  <a:txBody>
                    <a:bodyPr/>
                    <a:lstStyle/>
                    <a:p>
                      <a:pPr>
                        <a:lnSpc>
                          <a:spcPct val="115000"/>
                        </a:lnSpc>
                        <a:spcAft>
                          <a:spcPts val="0"/>
                        </a:spcAft>
                      </a:pPr>
                      <a:r>
                        <a:rPr lang="sl-SI" sz="1200">
                          <a:effectLst/>
                        </a:rPr>
                        <a:t>*učitelj kot razmišljujoči praktik, ne kot »konformist, izvrševalec šolske politike«</a:t>
                      </a:r>
                    </a:p>
                    <a:p>
                      <a:pPr>
                        <a:lnSpc>
                          <a:spcPct val="115000"/>
                        </a:lnSpc>
                        <a:spcAft>
                          <a:spcPts val="0"/>
                        </a:spcAft>
                      </a:pPr>
                      <a:r>
                        <a:rPr lang="sl-SI" sz="1200">
                          <a:effectLst/>
                        </a:rPr>
                        <a:t>*iskanje nabora možnih rešitev problema, spreminjati rutino delovanja</a:t>
                      </a:r>
                    </a:p>
                    <a:p>
                      <a:pPr>
                        <a:lnSpc>
                          <a:spcPct val="115000"/>
                        </a:lnSpc>
                        <a:spcAft>
                          <a:spcPts val="0"/>
                        </a:spcAft>
                      </a:pPr>
                      <a:r>
                        <a:rPr lang="sl-SI" sz="1200">
                          <a:effectLst/>
                        </a:rPr>
                        <a:t> </a:t>
                      </a:r>
                      <a:endParaRPr lang="sl-SI" sz="1200">
                        <a:effectLst/>
                        <a:latin typeface="Calibri"/>
                        <a:ea typeface="Calibri"/>
                        <a:cs typeface="Times New Roman"/>
                      </a:endParaRPr>
                    </a:p>
                  </a:txBody>
                  <a:tcPr marL="29616" marR="29616" marT="0" marB="0"/>
                </a:tc>
                <a:tc>
                  <a:txBody>
                    <a:bodyPr/>
                    <a:lstStyle/>
                    <a:p>
                      <a:pPr algn="just">
                        <a:lnSpc>
                          <a:spcPct val="115000"/>
                        </a:lnSpc>
                        <a:spcAft>
                          <a:spcPts val="0"/>
                        </a:spcAft>
                      </a:pPr>
                      <a:r>
                        <a:rPr lang="sl-SI" sz="1200" dirty="0">
                          <a:effectLst/>
                        </a:rPr>
                        <a:t>-formativno spremljanje dosežka,</a:t>
                      </a:r>
                    </a:p>
                    <a:p>
                      <a:pPr algn="just">
                        <a:lnSpc>
                          <a:spcPct val="115000"/>
                        </a:lnSpc>
                        <a:spcAft>
                          <a:spcPts val="0"/>
                        </a:spcAft>
                      </a:pPr>
                      <a:r>
                        <a:rPr lang="sl-SI" sz="1200" dirty="0">
                          <a:effectLst/>
                        </a:rPr>
                        <a:t>- </a:t>
                      </a:r>
                      <a:r>
                        <a:rPr lang="sl-SI" sz="1200" dirty="0" err="1">
                          <a:effectLst/>
                        </a:rPr>
                        <a:t>coaching</a:t>
                      </a:r>
                      <a:r>
                        <a:rPr lang="sl-SI" sz="1200" dirty="0">
                          <a:effectLst/>
                        </a:rPr>
                        <a:t>,</a:t>
                      </a:r>
                    </a:p>
                    <a:p>
                      <a:pPr algn="just">
                        <a:lnSpc>
                          <a:spcPct val="115000"/>
                        </a:lnSpc>
                        <a:spcAft>
                          <a:spcPts val="0"/>
                        </a:spcAft>
                      </a:pPr>
                      <a:r>
                        <a:rPr lang="sl-SI" sz="1200" dirty="0">
                          <a:effectLst/>
                        </a:rPr>
                        <a:t>- </a:t>
                      </a:r>
                      <a:r>
                        <a:rPr lang="sl-SI" sz="1200" dirty="0" err="1">
                          <a:effectLst/>
                        </a:rPr>
                        <a:t>Montessori</a:t>
                      </a:r>
                      <a:r>
                        <a:rPr lang="sl-SI" sz="1200" dirty="0">
                          <a:effectLst/>
                        </a:rPr>
                        <a:t>,</a:t>
                      </a:r>
                    </a:p>
                    <a:p>
                      <a:pPr algn="just">
                        <a:lnSpc>
                          <a:spcPct val="115000"/>
                        </a:lnSpc>
                        <a:spcAft>
                          <a:spcPts val="0"/>
                        </a:spcAft>
                      </a:pPr>
                      <a:r>
                        <a:rPr lang="sl-SI" sz="1200" dirty="0">
                          <a:effectLst/>
                        </a:rPr>
                        <a:t>-uvajanje RUZ-</a:t>
                      </a:r>
                      <a:r>
                        <a:rPr lang="sl-SI" sz="1200" dirty="0" err="1">
                          <a:effectLst/>
                        </a:rPr>
                        <a:t>ov</a:t>
                      </a:r>
                      <a:r>
                        <a:rPr lang="sl-SI" sz="1200" dirty="0">
                          <a:effectLst/>
                        </a:rPr>
                        <a:t> kot redno spremljanje dela v oddelku,</a:t>
                      </a:r>
                    </a:p>
                    <a:p>
                      <a:pPr algn="just">
                        <a:lnSpc>
                          <a:spcPct val="115000"/>
                        </a:lnSpc>
                        <a:spcAft>
                          <a:spcPts val="0"/>
                        </a:spcAft>
                      </a:pPr>
                      <a:r>
                        <a:rPr lang="sl-SI" sz="1200" dirty="0" err="1">
                          <a:effectLst/>
                        </a:rPr>
                        <a:t>Brain</a:t>
                      </a:r>
                      <a:r>
                        <a:rPr lang="sl-SI" sz="1200" dirty="0">
                          <a:effectLst/>
                        </a:rPr>
                        <a:t> </a:t>
                      </a:r>
                      <a:r>
                        <a:rPr lang="sl-SI" sz="1200" dirty="0" err="1">
                          <a:effectLst/>
                        </a:rPr>
                        <a:t>Gym</a:t>
                      </a:r>
                      <a:r>
                        <a:rPr lang="sl-SI" sz="1200" dirty="0">
                          <a:effectLst/>
                        </a:rPr>
                        <a:t>,</a:t>
                      </a:r>
                    </a:p>
                    <a:p>
                      <a:pPr algn="just">
                        <a:lnSpc>
                          <a:spcPct val="115000"/>
                        </a:lnSpc>
                        <a:spcAft>
                          <a:spcPts val="0"/>
                        </a:spcAft>
                      </a:pPr>
                      <a:r>
                        <a:rPr lang="sl-SI" sz="1200" dirty="0">
                          <a:effectLst/>
                        </a:rPr>
                        <a:t>Medsebojne hospitacije, razgovori</a:t>
                      </a:r>
                      <a:endParaRPr lang="sl-SI" sz="1200" dirty="0">
                        <a:effectLst/>
                        <a:latin typeface="Calibri"/>
                        <a:ea typeface="Calibri"/>
                        <a:cs typeface="Times New Roman"/>
                      </a:endParaRPr>
                    </a:p>
                  </a:txBody>
                  <a:tcPr marL="29616" marR="29616" marT="0" marB="0"/>
                </a:tc>
              </a:tr>
            </a:tbl>
          </a:graphicData>
        </a:graphic>
      </p:graphicFrame>
    </p:spTree>
    <p:extLst>
      <p:ext uri="{BB962C8B-B14F-4D97-AF65-F5344CB8AC3E}">
        <p14:creationId xmlns:p14="http://schemas.microsoft.com/office/powerpoint/2010/main" val="38483108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endParaRPr lang="sl-SI"/>
          </a:p>
        </p:txBody>
      </p:sp>
      <p:sp>
        <p:nvSpPr>
          <p:cNvPr id="3" name="Podnaslov 2"/>
          <p:cNvSpPr>
            <a:spLocks noGrp="1"/>
          </p:cNvSpPr>
          <p:nvPr>
            <p:ph type="subTitle" idx="1"/>
          </p:nvPr>
        </p:nvSpPr>
        <p:spPr>
          <a:xfrm>
            <a:off x="611560" y="188640"/>
            <a:ext cx="7992888" cy="1080120"/>
          </a:xfrm>
        </p:spPr>
        <p:txBody>
          <a:bodyPr>
            <a:normAutofit/>
          </a:bodyPr>
          <a:lstStyle/>
          <a:p>
            <a:r>
              <a:rPr lang="sl-SI" b="1" dirty="0">
                <a:solidFill>
                  <a:srgbClr val="00B0F0"/>
                </a:solidFill>
              </a:rPr>
              <a:t>3. Naše učitelje spodbujamo k samoizobraževanju</a:t>
            </a:r>
            <a:endParaRPr lang="sl-SI" dirty="0"/>
          </a:p>
        </p:txBody>
      </p:sp>
      <p:graphicFrame>
        <p:nvGraphicFramePr>
          <p:cNvPr id="4" name="Tabela 3"/>
          <p:cNvGraphicFramePr>
            <a:graphicFrameLocks noGrp="1"/>
          </p:cNvGraphicFramePr>
          <p:nvPr>
            <p:extLst>
              <p:ext uri="{D42A27DB-BD31-4B8C-83A1-F6EECF244321}">
                <p14:modId xmlns:p14="http://schemas.microsoft.com/office/powerpoint/2010/main" val="3153976883"/>
              </p:ext>
            </p:extLst>
          </p:nvPr>
        </p:nvGraphicFramePr>
        <p:xfrm>
          <a:off x="251520" y="1600200"/>
          <a:ext cx="8558608" cy="2944368"/>
        </p:xfrm>
        <a:graphic>
          <a:graphicData uri="http://schemas.openxmlformats.org/drawingml/2006/table">
            <a:tbl>
              <a:tblPr firstRow="1" firstCol="1" bandRow="1">
                <a:tableStyleId>{5C22544A-7EE6-4342-B048-85BDC9FD1C3A}</a:tableStyleId>
              </a:tblPr>
              <a:tblGrid>
                <a:gridCol w="1467178"/>
                <a:gridCol w="2511677"/>
                <a:gridCol w="4579753"/>
              </a:tblGrid>
              <a:tr h="813916">
                <a:tc>
                  <a:txBody>
                    <a:bodyPr/>
                    <a:lstStyle/>
                    <a:p>
                      <a:pPr algn="just">
                        <a:lnSpc>
                          <a:spcPct val="115000"/>
                        </a:lnSpc>
                        <a:spcAft>
                          <a:spcPts val="0"/>
                        </a:spcAft>
                      </a:pPr>
                      <a:r>
                        <a:rPr lang="sl-SI" sz="1200" dirty="0">
                          <a:effectLst/>
                        </a:rPr>
                        <a:t>Identiteta</a:t>
                      </a:r>
                      <a:endParaRPr lang="sl-SI" sz="1200" dirty="0">
                        <a:effectLst/>
                        <a:latin typeface="Calibri"/>
                        <a:ea typeface="Calibri"/>
                        <a:cs typeface="Times New Roman"/>
                      </a:endParaRPr>
                    </a:p>
                  </a:txBody>
                  <a:tcPr marL="29616" marR="29616" marT="0" marB="0"/>
                </a:tc>
                <a:tc>
                  <a:txBody>
                    <a:bodyPr/>
                    <a:lstStyle/>
                    <a:p>
                      <a:pPr>
                        <a:lnSpc>
                          <a:spcPct val="115000"/>
                        </a:lnSpc>
                        <a:spcAft>
                          <a:spcPts val="0"/>
                        </a:spcAft>
                      </a:pPr>
                      <a:r>
                        <a:rPr lang="sl-SI" sz="1200" dirty="0">
                          <a:effectLst/>
                        </a:rPr>
                        <a:t>*krepiti učiteljevo poklicno identiteto </a:t>
                      </a:r>
                    </a:p>
                    <a:p>
                      <a:pPr>
                        <a:lnSpc>
                          <a:spcPct val="115000"/>
                        </a:lnSpc>
                        <a:spcAft>
                          <a:spcPts val="0"/>
                        </a:spcAft>
                      </a:pPr>
                      <a:r>
                        <a:rPr lang="sl-SI" sz="1200" dirty="0">
                          <a:effectLst/>
                        </a:rPr>
                        <a:t>* medsebojno sodelovati in se podpirati</a:t>
                      </a:r>
                      <a:endParaRPr lang="sl-SI" sz="1200" dirty="0">
                        <a:effectLst/>
                        <a:latin typeface="Calibri"/>
                        <a:ea typeface="Calibri"/>
                        <a:cs typeface="Times New Roman"/>
                      </a:endParaRPr>
                    </a:p>
                  </a:txBody>
                  <a:tcPr marL="29616" marR="29616" marT="0" marB="0"/>
                </a:tc>
                <a:tc>
                  <a:txBody>
                    <a:bodyPr/>
                    <a:lstStyle/>
                    <a:p>
                      <a:pPr algn="just">
                        <a:lnSpc>
                          <a:spcPct val="115000"/>
                        </a:lnSpc>
                        <a:spcAft>
                          <a:spcPts val="0"/>
                        </a:spcAft>
                      </a:pPr>
                      <a:r>
                        <a:rPr lang="sl-SI" sz="1200" dirty="0">
                          <a:effectLst/>
                        </a:rPr>
                        <a:t>-načrtovanje usposabljanja, </a:t>
                      </a:r>
                    </a:p>
                    <a:p>
                      <a:pPr algn="just">
                        <a:lnSpc>
                          <a:spcPct val="115000"/>
                        </a:lnSpc>
                        <a:spcAft>
                          <a:spcPts val="0"/>
                        </a:spcAft>
                      </a:pPr>
                      <a:r>
                        <a:rPr lang="sl-SI" sz="1200" dirty="0">
                          <a:effectLst/>
                        </a:rPr>
                        <a:t>-soočiti se  z doživljanjem svoje poklicne identitete (star kolektiv),</a:t>
                      </a:r>
                    </a:p>
                    <a:p>
                      <a:pPr algn="just">
                        <a:lnSpc>
                          <a:spcPct val="115000"/>
                        </a:lnSpc>
                        <a:spcAft>
                          <a:spcPts val="0"/>
                        </a:spcAft>
                      </a:pPr>
                      <a:r>
                        <a:rPr lang="sl-SI" sz="1200" dirty="0">
                          <a:effectLst/>
                        </a:rPr>
                        <a:t>-pobuda za učiteljsko zbornico,</a:t>
                      </a:r>
                    </a:p>
                    <a:p>
                      <a:pPr algn="just">
                        <a:lnSpc>
                          <a:spcPct val="115000"/>
                        </a:lnSpc>
                        <a:spcAft>
                          <a:spcPts val="0"/>
                        </a:spcAft>
                      </a:pPr>
                      <a:r>
                        <a:rPr lang="sl-SI" sz="1200" dirty="0">
                          <a:effectLst/>
                        </a:rPr>
                        <a:t>-medsebojne hospitacije</a:t>
                      </a:r>
                    </a:p>
                    <a:p>
                      <a:pPr algn="just">
                        <a:lnSpc>
                          <a:spcPct val="115000"/>
                        </a:lnSpc>
                        <a:spcAft>
                          <a:spcPts val="0"/>
                        </a:spcAft>
                      </a:pPr>
                      <a:r>
                        <a:rPr lang="sl-SI" sz="1200" dirty="0">
                          <a:effectLst/>
                        </a:rPr>
                        <a:t> </a:t>
                      </a:r>
                      <a:endParaRPr lang="sl-SI" sz="1200" dirty="0">
                        <a:effectLst/>
                        <a:latin typeface="Calibri"/>
                        <a:ea typeface="Calibri"/>
                        <a:cs typeface="Times New Roman"/>
                      </a:endParaRPr>
                    </a:p>
                  </a:txBody>
                  <a:tcPr marL="29616" marR="29616" marT="0" marB="0"/>
                </a:tc>
              </a:tr>
              <a:tr h="1683495">
                <a:tc>
                  <a:txBody>
                    <a:bodyPr/>
                    <a:lstStyle/>
                    <a:p>
                      <a:pPr algn="just">
                        <a:lnSpc>
                          <a:spcPct val="115000"/>
                        </a:lnSpc>
                        <a:spcAft>
                          <a:spcPts val="0"/>
                        </a:spcAft>
                      </a:pPr>
                      <a:r>
                        <a:rPr lang="sl-SI" sz="1200" dirty="0">
                          <a:effectLst/>
                        </a:rPr>
                        <a:t>Kompetence</a:t>
                      </a:r>
                      <a:endParaRPr lang="sl-SI" sz="1200" dirty="0">
                        <a:effectLst/>
                        <a:latin typeface="Calibri"/>
                        <a:ea typeface="Calibri"/>
                        <a:cs typeface="Times New Roman"/>
                      </a:endParaRPr>
                    </a:p>
                  </a:txBody>
                  <a:tcPr marL="29616" marR="29616" marT="0" marB="0"/>
                </a:tc>
                <a:tc>
                  <a:txBody>
                    <a:bodyPr/>
                    <a:lstStyle/>
                    <a:p>
                      <a:pPr>
                        <a:spcAft>
                          <a:spcPts val="0"/>
                        </a:spcAft>
                      </a:pPr>
                      <a:r>
                        <a:rPr lang="sl-SI" sz="1200" dirty="0">
                          <a:effectLst/>
                        </a:rPr>
                        <a:t>Drugačne (spremenjene) potrebe učencev zahtevajo drugačne kompetence učitelja.</a:t>
                      </a:r>
                    </a:p>
                    <a:p>
                      <a:pPr algn="just">
                        <a:spcAft>
                          <a:spcPts val="0"/>
                        </a:spcAft>
                      </a:pPr>
                      <a:r>
                        <a:rPr lang="sl-SI" sz="1200" dirty="0">
                          <a:effectLst/>
                        </a:rPr>
                        <a:t> </a:t>
                      </a:r>
                    </a:p>
                    <a:p>
                      <a:pPr algn="just">
                        <a:lnSpc>
                          <a:spcPct val="115000"/>
                        </a:lnSpc>
                        <a:spcAft>
                          <a:spcPts val="0"/>
                        </a:spcAft>
                      </a:pPr>
                      <a:r>
                        <a:rPr lang="sl-SI" sz="1200" dirty="0">
                          <a:effectLst/>
                        </a:rPr>
                        <a:t> </a:t>
                      </a:r>
                      <a:endParaRPr lang="sl-SI" sz="1200" dirty="0">
                        <a:effectLst/>
                        <a:latin typeface="Calibri"/>
                        <a:ea typeface="Calibri"/>
                        <a:cs typeface="Times New Roman"/>
                      </a:endParaRPr>
                    </a:p>
                  </a:txBody>
                  <a:tcPr marL="29616" marR="29616" marT="0" marB="0"/>
                </a:tc>
                <a:tc>
                  <a:txBody>
                    <a:bodyPr/>
                    <a:lstStyle/>
                    <a:p>
                      <a:pPr>
                        <a:lnSpc>
                          <a:spcPct val="115000"/>
                        </a:lnSpc>
                        <a:spcAft>
                          <a:spcPts val="0"/>
                        </a:spcAft>
                      </a:pPr>
                      <a:r>
                        <a:rPr lang="sl-SI" sz="1200" dirty="0">
                          <a:effectLst/>
                        </a:rPr>
                        <a:t>-poučevanje z uporabo sodobne izobraževalne tehnologije (IKT),</a:t>
                      </a:r>
                    </a:p>
                    <a:p>
                      <a:pPr>
                        <a:lnSpc>
                          <a:spcPct val="115000"/>
                        </a:lnSpc>
                        <a:spcAft>
                          <a:spcPts val="0"/>
                        </a:spcAft>
                      </a:pPr>
                      <a:r>
                        <a:rPr lang="sl-SI" sz="1200" dirty="0">
                          <a:effectLst/>
                        </a:rPr>
                        <a:t>- integracija otrok s posebnimi potrebami, npr: redna srečanja aktiva izvajalcev DSP, pregledna tabela vseh oblik pomoči učencem z DSP, ISOP, </a:t>
                      </a:r>
                      <a:r>
                        <a:rPr lang="sl-SI" sz="1200" dirty="0" err="1">
                          <a:effectLst/>
                        </a:rPr>
                        <a:t>dp</a:t>
                      </a:r>
                      <a:r>
                        <a:rPr lang="sl-SI" sz="1200" dirty="0">
                          <a:effectLst/>
                        </a:rPr>
                        <a:t>, , IDNP UUT,  </a:t>
                      </a:r>
                    </a:p>
                    <a:p>
                      <a:pPr>
                        <a:lnSpc>
                          <a:spcPct val="115000"/>
                        </a:lnSpc>
                        <a:spcAft>
                          <a:spcPts val="0"/>
                        </a:spcAft>
                      </a:pPr>
                      <a:r>
                        <a:rPr lang="sl-SI" sz="1200" dirty="0">
                          <a:effectLst/>
                        </a:rPr>
                        <a:t>- multikulturna vzgoja, npr.: IP Tujci, Projekt Mavrica.</a:t>
                      </a:r>
                    </a:p>
                    <a:p>
                      <a:pPr>
                        <a:lnSpc>
                          <a:spcPct val="115000"/>
                        </a:lnSpc>
                        <a:spcAft>
                          <a:spcPts val="0"/>
                        </a:spcAft>
                      </a:pPr>
                      <a:r>
                        <a:rPr lang="sl-SI" sz="1200" dirty="0">
                          <a:effectLst/>
                        </a:rPr>
                        <a:t>-delo s skupinami različnih učence (NAD, ŠUŠ, OTP, debata…),</a:t>
                      </a:r>
                    </a:p>
                    <a:p>
                      <a:pPr algn="just">
                        <a:lnSpc>
                          <a:spcPct val="115000"/>
                        </a:lnSpc>
                        <a:spcAft>
                          <a:spcPts val="0"/>
                        </a:spcAft>
                      </a:pPr>
                      <a:r>
                        <a:rPr lang="sl-SI" sz="1200" dirty="0">
                          <a:effectLst/>
                        </a:rPr>
                        <a:t>-drugačno sodelovanje s starši (hkrati krepiti strokovne kompetence za delo s starši in  vključevati v dejavnosti šole, kjer je to možno, npr: tematske delavnice na ORS).</a:t>
                      </a:r>
                      <a:endParaRPr lang="sl-SI" sz="1200" dirty="0">
                        <a:effectLst/>
                        <a:latin typeface="Calibri"/>
                        <a:ea typeface="Calibri"/>
                        <a:cs typeface="Times New Roman"/>
                      </a:endParaRPr>
                    </a:p>
                  </a:txBody>
                  <a:tcPr marL="29616" marR="29616" marT="0" marB="0"/>
                </a:tc>
              </a:tr>
            </a:tbl>
          </a:graphicData>
        </a:graphic>
      </p:graphicFrame>
    </p:spTree>
    <p:extLst>
      <p:ext uri="{BB962C8B-B14F-4D97-AF65-F5344CB8AC3E}">
        <p14:creationId xmlns:p14="http://schemas.microsoft.com/office/powerpoint/2010/main" val="3924386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83568" y="404664"/>
            <a:ext cx="7772400" cy="720079"/>
          </a:xfrm>
        </p:spPr>
        <p:txBody>
          <a:bodyPr>
            <a:normAutofit/>
          </a:bodyPr>
          <a:lstStyle/>
          <a:p>
            <a:r>
              <a:rPr lang="sl-SI" sz="2000" dirty="0" smtClean="0"/>
              <a:t>Analiza lanskoletnih medsebojnih hospitacij: prenos ugotovitev za izboljšanje prakse</a:t>
            </a:r>
            <a:endParaRPr lang="sl-SI" sz="2000" dirty="0"/>
          </a:p>
        </p:txBody>
      </p:sp>
      <p:sp>
        <p:nvSpPr>
          <p:cNvPr id="3" name="Podnaslov 2"/>
          <p:cNvSpPr>
            <a:spLocks noGrp="1"/>
          </p:cNvSpPr>
          <p:nvPr>
            <p:ph type="subTitle" idx="1"/>
          </p:nvPr>
        </p:nvSpPr>
        <p:spPr>
          <a:xfrm>
            <a:off x="683568" y="1268760"/>
            <a:ext cx="7776864" cy="4968552"/>
          </a:xfrm>
        </p:spPr>
        <p:txBody>
          <a:bodyPr/>
          <a:lstStyle/>
          <a:p>
            <a:r>
              <a:rPr lang="sl-SI" dirty="0" smtClean="0"/>
              <a:t>       </a:t>
            </a:r>
            <a:endParaRPr lang="sl-SI" dirty="0"/>
          </a:p>
        </p:txBody>
      </p:sp>
      <p:graphicFrame>
        <p:nvGraphicFramePr>
          <p:cNvPr id="4" name="Tabela 3"/>
          <p:cNvGraphicFramePr>
            <a:graphicFrameLocks noGrp="1"/>
          </p:cNvGraphicFramePr>
          <p:nvPr>
            <p:extLst>
              <p:ext uri="{D42A27DB-BD31-4B8C-83A1-F6EECF244321}">
                <p14:modId xmlns:p14="http://schemas.microsoft.com/office/powerpoint/2010/main" val="2844352456"/>
              </p:ext>
            </p:extLst>
          </p:nvPr>
        </p:nvGraphicFramePr>
        <p:xfrm>
          <a:off x="251520" y="1484784"/>
          <a:ext cx="3672408" cy="4548978"/>
        </p:xfrm>
        <a:graphic>
          <a:graphicData uri="http://schemas.openxmlformats.org/drawingml/2006/table">
            <a:tbl>
              <a:tblPr firstRow="1" firstCol="1" bandRow="1">
                <a:tableStyleId>{5C22544A-7EE6-4342-B048-85BDC9FD1C3A}</a:tableStyleId>
              </a:tblPr>
              <a:tblGrid>
                <a:gridCol w="1944216"/>
                <a:gridCol w="864096"/>
                <a:gridCol w="864096"/>
              </a:tblGrid>
              <a:tr h="343845">
                <a:tc>
                  <a:txBody>
                    <a:bodyPr/>
                    <a:lstStyle/>
                    <a:p>
                      <a:pPr marL="457200" algn="just">
                        <a:lnSpc>
                          <a:spcPct val="115000"/>
                        </a:lnSpc>
                        <a:spcAft>
                          <a:spcPts val="0"/>
                        </a:spcAft>
                      </a:pPr>
                      <a:r>
                        <a:rPr lang="sl-SI" sz="1200" dirty="0">
                          <a:solidFill>
                            <a:srgbClr val="FFFF00"/>
                          </a:solidFill>
                          <a:effectLst/>
                        </a:rPr>
                        <a:t>CILJ</a:t>
                      </a:r>
                      <a:r>
                        <a:rPr lang="sl-SI" sz="1200" dirty="0">
                          <a:effectLst/>
                        </a:rPr>
                        <a:t> HOSPITACIJE</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N</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a:t>
                      </a:r>
                      <a:endParaRPr lang="sl-SI" sz="1200">
                        <a:effectLst/>
                        <a:latin typeface="Calibri"/>
                        <a:ea typeface="Calibri"/>
                        <a:cs typeface="Times New Roman"/>
                      </a:endParaRPr>
                    </a:p>
                  </a:txBody>
                  <a:tcPr marL="68580" marR="68580" marT="0" marB="0"/>
                </a:tc>
              </a:tr>
              <a:tr h="229230">
                <a:tc>
                  <a:txBody>
                    <a:bodyPr/>
                    <a:lstStyle/>
                    <a:p>
                      <a:pPr marL="457200" algn="just">
                        <a:lnSpc>
                          <a:spcPct val="115000"/>
                        </a:lnSpc>
                        <a:spcAft>
                          <a:spcPts val="0"/>
                        </a:spcAft>
                      </a:pPr>
                      <a:r>
                        <a:rPr lang="sl-SI" sz="1200" dirty="0">
                          <a:effectLst/>
                        </a:rPr>
                        <a:t>KOMUNIKACIJA</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b="1" dirty="0">
                          <a:effectLst/>
                        </a:rPr>
                        <a:t>13</a:t>
                      </a:r>
                      <a:endParaRPr lang="sl-SI" sz="1200" b="1"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22</a:t>
                      </a:r>
                      <a:endParaRPr lang="sl-SI" sz="1200">
                        <a:effectLst/>
                        <a:latin typeface="Calibri"/>
                        <a:ea typeface="Calibri"/>
                        <a:cs typeface="Times New Roman"/>
                      </a:endParaRPr>
                    </a:p>
                  </a:txBody>
                  <a:tcPr marL="68580" marR="68580" marT="0" marB="0"/>
                </a:tc>
              </a:tr>
              <a:tr h="229230">
                <a:tc>
                  <a:txBody>
                    <a:bodyPr/>
                    <a:lstStyle/>
                    <a:p>
                      <a:pPr marL="457200" algn="just">
                        <a:lnSpc>
                          <a:spcPct val="115000"/>
                        </a:lnSpc>
                        <a:spcAft>
                          <a:spcPts val="0"/>
                        </a:spcAft>
                      </a:pPr>
                      <a:r>
                        <a:rPr lang="sl-SI" sz="1200" dirty="0">
                          <a:effectLst/>
                        </a:rPr>
                        <a:t>MOTIVACIJA</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2</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2</a:t>
                      </a:r>
                      <a:endParaRPr lang="sl-SI" sz="1200">
                        <a:effectLst/>
                        <a:latin typeface="Calibri"/>
                        <a:ea typeface="Calibri"/>
                        <a:cs typeface="Times New Roman"/>
                      </a:endParaRPr>
                    </a:p>
                  </a:txBody>
                  <a:tcPr marL="68580" marR="68580" marT="0" marB="0"/>
                </a:tc>
              </a:tr>
              <a:tr h="229230">
                <a:tc>
                  <a:txBody>
                    <a:bodyPr/>
                    <a:lstStyle/>
                    <a:p>
                      <a:pPr marL="457200" algn="just">
                        <a:lnSpc>
                          <a:spcPct val="115000"/>
                        </a:lnSpc>
                        <a:spcAft>
                          <a:spcPts val="0"/>
                        </a:spcAft>
                      </a:pPr>
                      <a:r>
                        <a:rPr lang="sl-SI" sz="1200">
                          <a:effectLst/>
                        </a:rPr>
                        <a:t>PODAJANJE UČNE SNOVI</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4</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8</a:t>
                      </a:r>
                      <a:endParaRPr lang="sl-SI" sz="1200">
                        <a:effectLst/>
                        <a:latin typeface="Calibri"/>
                        <a:ea typeface="Calibri"/>
                        <a:cs typeface="Times New Roman"/>
                      </a:endParaRPr>
                    </a:p>
                  </a:txBody>
                  <a:tcPr marL="68580" marR="68580" marT="0" marB="0"/>
                </a:tc>
              </a:tr>
              <a:tr h="229230">
                <a:tc>
                  <a:txBody>
                    <a:bodyPr/>
                    <a:lstStyle/>
                    <a:p>
                      <a:pPr marL="457200" algn="just">
                        <a:lnSpc>
                          <a:spcPct val="115000"/>
                        </a:lnSpc>
                        <a:spcAft>
                          <a:spcPts val="0"/>
                        </a:spcAft>
                      </a:pPr>
                      <a:r>
                        <a:rPr lang="sl-SI" sz="1200">
                          <a:effectLst/>
                        </a:rPr>
                        <a:t>RAZUMEVANJE</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5</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9</a:t>
                      </a:r>
                      <a:endParaRPr lang="sl-SI" sz="1200">
                        <a:effectLst/>
                        <a:latin typeface="Calibri"/>
                        <a:ea typeface="Calibri"/>
                        <a:cs typeface="Times New Roman"/>
                      </a:endParaRPr>
                    </a:p>
                  </a:txBody>
                  <a:tcPr marL="68580" marR="68580" marT="0" marB="0"/>
                </a:tc>
              </a:tr>
              <a:tr h="229230">
                <a:tc>
                  <a:txBody>
                    <a:bodyPr/>
                    <a:lstStyle/>
                    <a:p>
                      <a:pPr marL="457200" algn="just">
                        <a:lnSpc>
                          <a:spcPct val="115000"/>
                        </a:lnSpc>
                        <a:spcAft>
                          <a:spcPts val="0"/>
                        </a:spcAft>
                      </a:pPr>
                      <a:r>
                        <a:rPr lang="sl-SI" sz="1200">
                          <a:effectLst/>
                        </a:rPr>
                        <a:t>POVRATNA INFORMACIJA</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3</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5</a:t>
                      </a:r>
                      <a:endParaRPr lang="sl-SI" sz="1200" dirty="0">
                        <a:effectLst/>
                        <a:latin typeface="Calibri"/>
                        <a:ea typeface="Calibri"/>
                        <a:cs typeface="Times New Roman"/>
                      </a:endParaRPr>
                    </a:p>
                  </a:txBody>
                  <a:tcPr marL="68580" marR="68580" marT="0" marB="0"/>
                </a:tc>
              </a:tr>
              <a:tr h="229230">
                <a:tc>
                  <a:txBody>
                    <a:bodyPr/>
                    <a:lstStyle/>
                    <a:p>
                      <a:pPr marL="457200" algn="just">
                        <a:lnSpc>
                          <a:spcPct val="115000"/>
                        </a:lnSpc>
                        <a:spcAft>
                          <a:spcPts val="0"/>
                        </a:spcAft>
                      </a:pPr>
                      <a:r>
                        <a:rPr lang="sl-SI" sz="1200">
                          <a:effectLst/>
                        </a:rPr>
                        <a:t>PREDMETNO PODORČJE </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8</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14</a:t>
                      </a:r>
                      <a:endParaRPr lang="sl-SI" sz="1200" dirty="0">
                        <a:effectLst/>
                        <a:latin typeface="Calibri"/>
                        <a:ea typeface="Calibri"/>
                        <a:cs typeface="Times New Roman"/>
                      </a:endParaRPr>
                    </a:p>
                  </a:txBody>
                  <a:tcPr marL="68580" marR="68580" marT="0" marB="0"/>
                </a:tc>
              </a:tr>
              <a:tr h="229230">
                <a:tc>
                  <a:txBody>
                    <a:bodyPr/>
                    <a:lstStyle/>
                    <a:p>
                      <a:pPr marL="457200" algn="just">
                        <a:lnSpc>
                          <a:spcPct val="115000"/>
                        </a:lnSpc>
                        <a:spcAft>
                          <a:spcPts val="0"/>
                        </a:spcAft>
                      </a:pPr>
                      <a:r>
                        <a:rPr lang="sl-SI" sz="1200">
                          <a:effectLst/>
                        </a:rPr>
                        <a:t>SODELOVALNO UČENJE</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b="1" dirty="0">
                          <a:effectLst/>
                        </a:rPr>
                        <a:t>9</a:t>
                      </a:r>
                      <a:endParaRPr lang="sl-SI" sz="1200" b="1"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15</a:t>
                      </a:r>
                      <a:endParaRPr lang="sl-SI" sz="1200" dirty="0">
                        <a:effectLst/>
                        <a:latin typeface="Calibri"/>
                        <a:ea typeface="Calibri"/>
                        <a:cs typeface="Times New Roman"/>
                      </a:endParaRPr>
                    </a:p>
                  </a:txBody>
                  <a:tcPr marL="68580" marR="68580" marT="0" marB="0"/>
                </a:tc>
              </a:tr>
              <a:tr h="229230">
                <a:tc>
                  <a:txBody>
                    <a:bodyPr/>
                    <a:lstStyle/>
                    <a:p>
                      <a:pPr marL="457200" algn="just">
                        <a:lnSpc>
                          <a:spcPct val="115000"/>
                        </a:lnSpc>
                        <a:spcAft>
                          <a:spcPts val="0"/>
                        </a:spcAft>
                      </a:pPr>
                      <a:r>
                        <a:rPr lang="sl-SI" sz="1200">
                          <a:effectLst/>
                        </a:rPr>
                        <a:t>SODELOVANJE / VKLJUČENOST UČENCEV</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5</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9</a:t>
                      </a:r>
                      <a:endParaRPr lang="sl-SI" sz="1200" dirty="0">
                        <a:effectLst/>
                        <a:latin typeface="Calibri"/>
                        <a:ea typeface="Calibri"/>
                        <a:cs typeface="Times New Roman"/>
                      </a:endParaRPr>
                    </a:p>
                  </a:txBody>
                  <a:tcPr marL="68580" marR="68580" marT="0" marB="0"/>
                </a:tc>
              </a:tr>
              <a:tr h="229230">
                <a:tc>
                  <a:txBody>
                    <a:bodyPr/>
                    <a:lstStyle/>
                    <a:p>
                      <a:pPr marL="457200" algn="just">
                        <a:lnSpc>
                          <a:spcPct val="115000"/>
                        </a:lnSpc>
                        <a:spcAft>
                          <a:spcPts val="0"/>
                        </a:spcAft>
                      </a:pPr>
                      <a:r>
                        <a:rPr lang="sl-SI" sz="1200">
                          <a:effectLst/>
                        </a:rPr>
                        <a:t>IZBOLJŠANJE DELA</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7</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12</a:t>
                      </a:r>
                      <a:endParaRPr lang="sl-SI" sz="1200" dirty="0">
                        <a:effectLst/>
                        <a:latin typeface="Calibri"/>
                        <a:ea typeface="Calibri"/>
                        <a:cs typeface="Times New Roman"/>
                      </a:endParaRPr>
                    </a:p>
                  </a:txBody>
                  <a:tcPr marL="68580" marR="68580" marT="0" marB="0"/>
                </a:tc>
              </a:tr>
              <a:tr h="229230">
                <a:tc>
                  <a:txBody>
                    <a:bodyPr/>
                    <a:lstStyle/>
                    <a:p>
                      <a:pPr marL="457200" algn="just">
                        <a:lnSpc>
                          <a:spcPct val="115000"/>
                        </a:lnSpc>
                        <a:spcAft>
                          <a:spcPts val="0"/>
                        </a:spcAft>
                      </a:pPr>
                      <a:r>
                        <a:rPr lang="sl-SI" sz="1200">
                          <a:effectLst/>
                        </a:rPr>
                        <a:t>KRITERIJI PREVERJANJA / OCENJEVANJA</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2</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2</a:t>
                      </a:r>
                      <a:endParaRPr lang="sl-SI" sz="1200" dirty="0">
                        <a:effectLst/>
                        <a:latin typeface="Calibri"/>
                        <a:ea typeface="Calibri"/>
                        <a:cs typeface="Times New Roman"/>
                      </a:endParaRPr>
                    </a:p>
                  </a:txBody>
                  <a:tcPr marL="68580" marR="68580" marT="0" marB="0"/>
                </a:tc>
              </a:tr>
              <a:tr h="343845">
                <a:tc>
                  <a:txBody>
                    <a:bodyPr/>
                    <a:lstStyle/>
                    <a:p>
                      <a:pPr marL="457200" algn="just">
                        <a:lnSpc>
                          <a:spcPct val="115000"/>
                        </a:lnSpc>
                        <a:spcAft>
                          <a:spcPts val="0"/>
                        </a:spcAft>
                      </a:pPr>
                      <a:r>
                        <a:rPr lang="sl-SI" sz="1200">
                          <a:effectLst/>
                        </a:rPr>
                        <a:t> </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58</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100</a:t>
                      </a:r>
                      <a:endParaRPr lang="sl-SI" sz="1200" dirty="0">
                        <a:effectLst/>
                        <a:latin typeface="Calibri"/>
                        <a:ea typeface="Calibri"/>
                        <a:cs typeface="Times New Roman"/>
                      </a:endParaRPr>
                    </a:p>
                  </a:txBody>
                  <a:tcPr marL="68580" marR="68580" marT="0" marB="0"/>
                </a:tc>
              </a:tr>
            </a:tbl>
          </a:graphicData>
        </a:graphic>
      </p:graphicFrame>
      <p:graphicFrame>
        <p:nvGraphicFramePr>
          <p:cNvPr id="5" name="Tabela 4"/>
          <p:cNvGraphicFramePr>
            <a:graphicFrameLocks noGrp="1"/>
          </p:cNvGraphicFramePr>
          <p:nvPr>
            <p:extLst>
              <p:ext uri="{D42A27DB-BD31-4B8C-83A1-F6EECF244321}">
                <p14:modId xmlns:p14="http://schemas.microsoft.com/office/powerpoint/2010/main" val="2521584296"/>
              </p:ext>
            </p:extLst>
          </p:nvPr>
        </p:nvGraphicFramePr>
        <p:xfrm>
          <a:off x="4355976" y="1484785"/>
          <a:ext cx="4464496" cy="4713882"/>
        </p:xfrm>
        <a:graphic>
          <a:graphicData uri="http://schemas.openxmlformats.org/drawingml/2006/table">
            <a:tbl>
              <a:tblPr firstRow="1" firstCol="1" bandRow="1">
                <a:tableStyleId>{5C22544A-7EE6-4342-B048-85BDC9FD1C3A}</a:tableStyleId>
              </a:tblPr>
              <a:tblGrid>
                <a:gridCol w="2736304"/>
                <a:gridCol w="936104"/>
                <a:gridCol w="792088"/>
              </a:tblGrid>
              <a:tr h="343789">
                <a:tc>
                  <a:txBody>
                    <a:bodyPr/>
                    <a:lstStyle/>
                    <a:p>
                      <a:pPr marL="457200" algn="just">
                        <a:lnSpc>
                          <a:spcPct val="115000"/>
                        </a:lnSpc>
                        <a:spcAft>
                          <a:spcPts val="0"/>
                        </a:spcAft>
                      </a:pPr>
                      <a:r>
                        <a:rPr lang="sl-SI" sz="1200" dirty="0">
                          <a:solidFill>
                            <a:srgbClr val="FFFF00"/>
                          </a:solidFill>
                          <a:effectLst/>
                        </a:rPr>
                        <a:t>PREDMET</a:t>
                      </a:r>
                      <a:r>
                        <a:rPr lang="sl-SI" sz="1200" dirty="0">
                          <a:effectLst/>
                        </a:rPr>
                        <a:t> HOSPITACIJE kaj opazuje</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N</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a:t>
                      </a:r>
                      <a:endParaRPr lang="sl-SI" sz="1200">
                        <a:effectLst/>
                        <a:latin typeface="Calibri"/>
                        <a:ea typeface="Calibri"/>
                        <a:cs typeface="Times New Roman"/>
                      </a:endParaRPr>
                    </a:p>
                  </a:txBody>
                  <a:tcPr marL="68580" marR="68580" marT="0" marB="0"/>
                </a:tc>
              </a:tr>
              <a:tr h="458384">
                <a:tc>
                  <a:txBody>
                    <a:bodyPr/>
                    <a:lstStyle/>
                    <a:p>
                      <a:pPr marL="457200" algn="just">
                        <a:lnSpc>
                          <a:spcPct val="115000"/>
                        </a:lnSpc>
                        <a:spcAft>
                          <a:spcPts val="0"/>
                        </a:spcAft>
                      </a:pPr>
                      <a:r>
                        <a:rPr lang="sl-SI" sz="1200" dirty="0">
                          <a:effectLst/>
                        </a:rPr>
                        <a:t>KOMUNIKACIJA </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12</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14</a:t>
                      </a:r>
                      <a:endParaRPr lang="sl-SI" sz="1200">
                        <a:effectLst/>
                        <a:latin typeface="Calibri"/>
                        <a:ea typeface="Calibri"/>
                        <a:cs typeface="Times New Roman"/>
                      </a:endParaRPr>
                    </a:p>
                  </a:txBody>
                  <a:tcPr marL="68580" marR="68580" marT="0" marB="0"/>
                </a:tc>
              </a:tr>
              <a:tr h="229193">
                <a:tc>
                  <a:txBody>
                    <a:bodyPr/>
                    <a:lstStyle/>
                    <a:p>
                      <a:pPr marL="457200" algn="just">
                        <a:lnSpc>
                          <a:spcPct val="115000"/>
                        </a:lnSpc>
                        <a:spcAft>
                          <a:spcPts val="0"/>
                        </a:spcAft>
                      </a:pPr>
                      <a:r>
                        <a:rPr lang="sl-SI" sz="1200" dirty="0">
                          <a:effectLst/>
                        </a:rPr>
                        <a:t>MOTIVACIJA</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6</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7</a:t>
                      </a:r>
                      <a:endParaRPr lang="sl-SI" sz="1200">
                        <a:effectLst/>
                        <a:latin typeface="Calibri"/>
                        <a:ea typeface="Calibri"/>
                        <a:cs typeface="Times New Roman"/>
                      </a:endParaRPr>
                    </a:p>
                  </a:txBody>
                  <a:tcPr marL="68580" marR="68580" marT="0" marB="0"/>
                </a:tc>
              </a:tr>
              <a:tr h="458384">
                <a:tc>
                  <a:txBody>
                    <a:bodyPr/>
                    <a:lstStyle/>
                    <a:p>
                      <a:pPr marL="457200" algn="just">
                        <a:lnSpc>
                          <a:spcPct val="115000"/>
                        </a:lnSpc>
                        <a:spcAft>
                          <a:spcPts val="0"/>
                        </a:spcAft>
                      </a:pPr>
                      <a:r>
                        <a:rPr lang="sl-SI" sz="1200" dirty="0">
                          <a:effectLst/>
                        </a:rPr>
                        <a:t>POVRATNA INFORMACIJA – RAZUMEVANJE UČN.</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13</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15</a:t>
                      </a:r>
                      <a:endParaRPr lang="sl-SI" sz="1200">
                        <a:effectLst/>
                        <a:latin typeface="Calibri"/>
                        <a:ea typeface="Calibri"/>
                        <a:cs typeface="Times New Roman"/>
                      </a:endParaRPr>
                    </a:p>
                  </a:txBody>
                  <a:tcPr marL="68580" marR="68580" marT="0" marB="0"/>
                </a:tc>
              </a:tr>
              <a:tr h="229193">
                <a:tc>
                  <a:txBody>
                    <a:bodyPr/>
                    <a:lstStyle/>
                    <a:p>
                      <a:pPr marL="457200" algn="just">
                        <a:lnSpc>
                          <a:spcPct val="115000"/>
                        </a:lnSpc>
                        <a:spcAft>
                          <a:spcPts val="0"/>
                        </a:spcAft>
                      </a:pPr>
                      <a:r>
                        <a:rPr lang="sl-SI" sz="1200" dirty="0">
                          <a:effectLst/>
                        </a:rPr>
                        <a:t>POZORNOST UČENCEV</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4</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5</a:t>
                      </a:r>
                      <a:endParaRPr lang="sl-SI" sz="1200">
                        <a:effectLst/>
                        <a:latin typeface="Calibri"/>
                        <a:ea typeface="Calibri"/>
                        <a:cs typeface="Times New Roman"/>
                      </a:endParaRPr>
                    </a:p>
                  </a:txBody>
                  <a:tcPr marL="68580" marR="68580" marT="0" marB="0"/>
                </a:tc>
              </a:tr>
              <a:tr h="458384">
                <a:tc>
                  <a:txBody>
                    <a:bodyPr/>
                    <a:lstStyle/>
                    <a:p>
                      <a:pPr marL="457200" algn="just">
                        <a:lnSpc>
                          <a:spcPct val="115000"/>
                        </a:lnSpc>
                        <a:spcAft>
                          <a:spcPts val="0"/>
                        </a:spcAft>
                      </a:pPr>
                      <a:r>
                        <a:rPr lang="sl-SI" sz="1200" dirty="0">
                          <a:effectLst/>
                        </a:rPr>
                        <a:t>SODELOVANJE / VKLJUČENOST UČENCEV (interakcija med učenci)</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15</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18</a:t>
                      </a:r>
                      <a:endParaRPr lang="sl-SI" sz="1200">
                        <a:effectLst/>
                        <a:latin typeface="Calibri"/>
                        <a:ea typeface="Calibri"/>
                        <a:cs typeface="Times New Roman"/>
                      </a:endParaRPr>
                    </a:p>
                  </a:txBody>
                  <a:tcPr marL="68580" marR="68580" marT="0" marB="0"/>
                </a:tc>
              </a:tr>
              <a:tr h="458384">
                <a:tc>
                  <a:txBody>
                    <a:bodyPr/>
                    <a:lstStyle/>
                    <a:p>
                      <a:pPr marL="457200" algn="just">
                        <a:lnSpc>
                          <a:spcPct val="115000"/>
                        </a:lnSpc>
                        <a:spcAft>
                          <a:spcPts val="0"/>
                        </a:spcAft>
                      </a:pPr>
                      <a:r>
                        <a:rPr lang="sl-SI" sz="1200" dirty="0">
                          <a:effectLst/>
                        </a:rPr>
                        <a:t>STRUKTURA UČNE URE</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11</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13</a:t>
                      </a:r>
                      <a:endParaRPr lang="sl-SI" sz="1200">
                        <a:effectLst/>
                        <a:latin typeface="Calibri"/>
                        <a:ea typeface="Calibri"/>
                        <a:cs typeface="Times New Roman"/>
                      </a:endParaRPr>
                    </a:p>
                  </a:txBody>
                  <a:tcPr marL="68580" marR="68580" marT="0" marB="0"/>
                </a:tc>
              </a:tr>
              <a:tr h="458384">
                <a:tc>
                  <a:txBody>
                    <a:bodyPr/>
                    <a:lstStyle/>
                    <a:p>
                      <a:pPr marL="457200" algn="just">
                        <a:lnSpc>
                          <a:spcPct val="115000"/>
                        </a:lnSpc>
                        <a:spcAft>
                          <a:spcPts val="0"/>
                        </a:spcAft>
                      </a:pPr>
                      <a:r>
                        <a:rPr lang="sl-SI" sz="1200">
                          <a:effectLst/>
                        </a:rPr>
                        <a:t>PODAJANJE UČNE SNOVI (dinamika…)</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19</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23</a:t>
                      </a:r>
                      <a:endParaRPr lang="sl-SI" sz="1200">
                        <a:effectLst/>
                        <a:latin typeface="Calibri"/>
                        <a:ea typeface="Calibri"/>
                        <a:cs typeface="Times New Roman"/>
                      </a:endParaRPr>
                    </a:p>
                  </a:txBody>
                  <a:tcPr marL="68580" marR="68580" marT="0" marB="0"/>
                </a:tc>
              </a:tr>
              <a:tr h="453629">
                <a:tc>
                  <a:txBody>
                    <a:bodyPr/>
                    <a:lstStyle/>
                    <a:p>
                      <a:pPr marL="457200" algn="just">
                        <a:lnSpc>
                          <a:spcPct val="115000"/>
                        </a:lnSpc>
                        <a:spcAft>
                          <a:spcPts val="0"/>
                        </a:spcAft>
                      </a:pPr>
                      <a:r>
                        <a:rPr lang="sl-SI" sz="1200">
                          <a:effectLst/>
                        </a:rPr>
                        <a:t>KRITERIJI PREVERJANJA / OCENJEVANJA</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3</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4</a:t>
                      </a:r>
                      <a:endParaRPr lang="sl-SI" sz="1200">
                        <a:effectLst/>
                        <a:latin typeface="Calibri"/>
                        <a:ea typeface="Calibri"/>
                        <a:cs typeface="Times New Roman"/>
                      </a:endParaRPr>
                    </a:p>
                  </a:txBody>
                  <a:tcPr marL="68580" marR="68580" marT="0" marB="0"/>
                </a:tc>
              </a:tr>
              <a:tr h="229193">
                <a:tc>
                  <a:txBody>
                    <a:bodyPr/>
                    <a:lstStyle/>
                    <a:p>
                      <a:pPr marL="457200" algn="just">
                        <a:lnSpc>
                          <a:spcPct val="115000"/>
                        </a:lnSpc>
                        <a:spcAft>
                          <a:spcPts val="0"/>
                        </a:spcAft>
                      </a:pPr>
                      <a:r>
                        <a:rPr lang="sl-SI" sz="1200">
                          <a:effectLst/>
                        </a:rPr>
                        <a:t>SPOŠTLJIVOST</a:t>
                      </a:r>
                      <a:endParaRPr lang="sl-SI" sz="12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1</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1</a:t>
                      </a:r>
                      <a:endParaRPr lang="sl-SI" sz="1200">
                        <a:effectLst/>
                        <a:latin typeface="Calibri"/>
                        <a:ea typeface="Calibri"/>
                        <a:cs typeface="Times New Roman"/>
                      </a:endParaRPr>
                    </a:p>
                  </a:txBody>
                  <a:tcPr marL="68580" marR="68580" marT="0" marB="0"/>
                </a:tc>
              </a:tr>
              <a:tr h="687578">
                <a:tc>
                  <a:txBody>
                    <a:bodyPr/>
                    <a:lstStyle/>
                    <a:p>
                      <a:pPr marL="457200" algn="just">
                        <a:lnSpc>
                          <a:spcPct val="115000"/>
                        </a:lnSpc>
                        <a:spcAft>
                          <a:spcPts val="0"/>
                        </a:spcAft>
                      </a:pPr>
                      <a:r>
                        <a:rPr lang="sl-SI" sz="1200" dirty="0">
                          <a:effectLst/>
                        </a:rPr>
                        <a:t> </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84</a:t>
                      </a:r>
                      <a:endParaRPr lang="sl-SI" sz="12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100</a:t>
                      </a:r>
                      <a:endParaRPr lang="sl-SI" sz="12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8583740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692697"/>
            <a:ext cx="7772400" cy="648072"/>
          </a:xfrm>
        </p:spPr>
        <p:txBody>
          <a:bodyPr>
            <a:normAutofit fontScale="90000"/>
          </a:bodyPr>
          <a:lstStyle/>
          <a:p>
            <a:endParaRPr lang="sl-SI" dirty="0"/>
          </a:p>
        </p:txBody>
      </p:sp>
      <p:sp>
        <p:nvSpPr>
          <p:cNvPr id="3" name="Podnaslov 2"/>
          <p:cNvSpPr>
            <a:spLocks noGrp="1"/>
          </p:cNvSpPr>
          <p:nvPr>
            <p:ph type="subTitle" idx="1"/>
          </p:nvPr>
        </p:nvSpPr>
        <p:spPr>
          <a:xfrm>
            <a:off x="395536" y="1700808"/>
            <a:ext cx="8208912" cy="3937992"/>
          </a:xfrm>
        </p:spPr>
        <p:txBody>
          <a:bodyPr>
            <a:normAutofit/>
          </a:bodyPr>
          <a:lstStyle/>
          <a:p>
            <a:pPr algn="l"/>
            <a:r>
              <a:rPr lang="sl-SI" sz="1600" dirty="0">
                <a:solidFill>
                  <a:schemeClr val="tx1"/>
                </a:solidFill>
              </a:rPr>
              <a:t>UGOTOVITEV:</a:t>
            </a:r>
          </a:p>
          <a:p>
            <a:pPr algn="l"/>
            <a:r>
              <a:rPr lang="sl-SI" sz="1600" dirty="0">
                <a:solidFill>
                  <a:schemeClr val="tx1"/>
                </a:solidFill>
              </a:rPr>
              <a:t>Učitelji so največkrat izbrali za </a:t>
            </a:r>
            <a:r>
              <a:rPr lang="sl-SI" sz="1600" dirty="0" smtClean="0">
                <a:solidFill>
                  <a:schemeClr val="tx1"/>
                </a:solidFill>
              </a:rPr>
              <a:t>CILJ </a:t>
            </a:r>
            <a:r>
              <a:rPr lang="sl-SI" sz="1600" dirty="0">
                <a:solidFill>
                  <a:schemeClr val="tx1"/>
                </a:solidFill>
              </a:rPr>
              <a:t>medsebojne hospitacije </a:t>
            </a:r>
            <a:r>
              <a:rPr lang="sl-SI" sz="1600" b="1" dirty="0">
                <a:solidFill>
                  <a:schemeClr val="tx1"/>
                </a:solidFill>
              </a:rPr>
              <a:t>komunikacijo</a:t>
            </a:r>
            <a:r>
              <a:rPr lang="sl-SI" sz="1600" dirty="0">
                <a:solidFill>
                  <a:schemeClr val="tx1"/>
                </a:solidFill>
              </a:rPr>
              <a:t> (22%), sledi </a:t>
            </a:r>
            <a:r>
              <a:rPr lang="sl-SI" sz="1600" b="1" dirty="0">
                <a:solidFill>
                  <a:schemeClr val="tx1"/>
                </a:solidFill>
              </a:rPr>
              <a:t>sodelovalno učenje</a:t>
            </a:r>
            <a:r>
              <a:rPr lang="sl-SI" sz="1600" dirty="0">
                <a:solidFill>
                  <a:schemeClr val="tx1"/>
                </a:solidFill>
              </a:rPr>
              <a:t> (15%), cilji iz </a:t>
            </a:r>
            <a:r>
              <a:rPr lang="sl-SI" sz="1600" b="1" dirty="0">
                <a:solidFill>
                  <a:schemeClr val="tx1"/>
                </a:solidFill>
              </a:rPr>
              <a:t>predmetnega področja</a:t>
            </a:r>
            <a:r>
              <a:rPr lang="sl-SI" sz="1600" dirty="0">
                <a:solidFill>
                  <a:schemeClr val="tx1"/>
                </a:solidFill>
              </a:rPr>
              <a:t> (14%) ter kako izboljšat svoje delo (12</a:t>
            </a:r>
            <a:r>
              <a:rPr lang="sl-SI" sz="1600" dirty="0" smtClean="0">
                <a:solidFill>
                  <a:schemeClr val="tx1"/>
                </a:solidFill>
              </a:rPr>
              <a:t>%).</a:t>
            </a:r>
          </a:p>
          <a:p>
            <a:pPr algn="l"/>
            <a:endParaRPr lang="sl-SI" sz="1600" dirty="0">
              <a:solidFill>
                <a:schemeClr val="tx1"/>
              </a:solidFill>
            </a:endParaRPr>
          </a:p>
          <a:p>
            <a:pPr algn="l"/>
            <a:r>
              <a:rPr lang="sl-SI" sz="1600" dirty="0">
                <a:solidFill>
                  <a:schemeClr val="tx1"/>
                </a:solidFill>
              </a:rPr>
              <a:t>UGOTOVITEV:</a:t>
            </a:r>
          </a:p>
          <a:p>
            <a:pPr algn="l"/>
            <a:r>
              <a:rPr lang="sl-SI" sz="1600" dirty="0">
                <a:solidFill>
                  <a:schemeClr val="tx1"/>
                </a:solidFill>
              </a:rPr>
              <a:t>Iz podatkov lahko povzamemo, da so učitelji želeli, da kolegi opazujejo največkrat </a:t>
            </a:r>
            <a:r>
              <a:rPr lang="sl-SI" sz="1600" b="1" dirty="0">
                <a:solidFill>
                  <a:schemeClr val="tx1"/>
                </a:solidFill>
              </a:rPr>
              <a:t>dinamiko podajanja učne snovi</a:t>
            </a:r>
            <a:r>
              <a:rPr lang="sl-SI" sz="1600" dirty="0">
                <a:solidFill>
                  <a:schemeClr val="tx1"/>
                </a:solidFill>
              </a:rPr>
              <a:t> (23%). Sledi opazovanje kako se vključujejo oz. </a:t>
            </a:r>
            <a:r>
              <a:rPr lang="sl-SI" sz="1600" b="1" dirty="0">
                <a:solidFill>
                  <a:schemeClr val="tx1"/>
                </a:solidFill>
              </a:rPr>
              <a:t>sodelujejo učenci</a:t>
            </a:r>
            <a:r>
              <a:rPr lang="sl-SI" sz="1600" dirty="0">
                <a:solidFill>
                  <a:schemeClr val="tx1"/>
                </a:solidFill>
              </a:rPr>
              <a:t> (18%), in </a:t>
            </a:r>
            <a:r>
              <a:rPr lang="sl-SI" sz="1600" b="1" dirty="0">
                <a:solidFill>
                  <a:schemeClr val="tx1"/>
                </a:solidFill>
              </a:rPr>
              <a:t>razumevanje učencev</a:t>
            </a:r>
            <a:r>
              <a:rPr lang="sl-SI" sz="1600" dirty="0">
                <a:solidFill>
                  <a:schemeClr val="tx1"/>
                </a:solidFill>
              </a:rPr>
              <a:t> oz. razumevanje preko povratne informacije učencev 15%. Manjši delež učiteljev je kolege napotilo, da opazuje </a:t>
            </a:r>
            <a:r>
              <a:rPr lang="sl-SI" sz="1600" b="1" dirty="0">
                <a:solidFill>
                  <a:schemeClr val="tx1"/>
                </a:solidFill>
              </a:rPr>
              <a:t>komunikacijo na splošno</a:t>
            </a:r>
            <a:r>
              <a:rPr lang="sl-SI" sz="1600" dirty="0">
                <a:solidFill>
                  <a:schemeClr val="tx1"/>
                </a:solidFill>
              </a:rPr>
              <a:t> (14%) ter strukturo učne ure 13%.</a:t>
            </a:r>
          </a:p>
          <a:p>
            <a:endParaRPr lang="sl-SI" dirty="0"/>
          </a:p>
        </p:txBody>
      </p:sp>
    </p:spTree>
    <p:extLst>
      <p:ext uri="{BB962C8B-B14F-4D97-AF65-F5344CB8AC3E}">
        <p14:creationId xmlns:p14="http://schemas.microsoft.com/office/powerpoint/2010/main" val="2807495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143000" y="116632"/>
            <a:ext cx="9001000" cy="1512168"/>
          </a:xfrm>
        </p:spPr>
        <p:txBody>
          <a:bodyPr>
            <a:normAutofit/>
          </a:bodyPr>
          <a:lstStyle/>
          <a:p>
            <a:pPr algn="l"/>
            <a:r>
              <a:rPr lang="sl-SI" sz="1100" dirty="0"/>
              <a:t>Največji delež učiteljev, ki so izpolnili to kategorijo meni, da morajo izboljšat predvsem </a:t>
            </a:r>
            <a:r>
              <a:rPr lang="sl-SI" sz="1100" b="1" dirty="0"/>
              <a:t>izvedbeno raven pouka</a:t>
            </a:r>
            <a:r>
              <a:rPr lang="sl-SI" sz="1100" dirty="0"/>
              <a:t> (7) ter </a:t>
            </a:r>
            <a:r>
              <a:rPr lang="sl-SI" sz="1100" b="1" dirty="0"/>
              <a:t>disciplino</a:t>
            </a:r>
            <a:r>
              <a:rPr lang="sl-SI" sz="1100" dirty="0"/>
              <a:t> oz. postavljanje meja (7) pri svojem delu. Na drugem mestu učitelji kot predmet potrebnih izboljšav postavljajo </a:t>
            </a:r>
            <a:r>
              <a:rPr lang="sl-SI" sz="1100" b="1" dirty="0"/>
              <a:t>doslednost</a:t>
            </a:r>
            <a:r>
              <a:rPr lang="sl-SI" sz="1100" dirty="0"/>
              <a:t>, </a:t>
            </a:r>
            <a:r>
              <a:rPr lang="sl-SI" sz="1100" b="1" dirty="0"/>
              <a:t>potrpežljivost</a:t>
            </a:r>
            <a:r>
              <a:rPr lang="sl-SI" sz="1100" dirty="0"/>
              <a:t> ter </a:t>
            </a:r>
            <a:r>
              <a:rPr lang="sl-SI" sz="1100" b="1" dirty="0"/>
              <a:t>vztrajanje pri že postavljenih ciljih pouka</a:t>
            </a:r>
            <a:r>
              <a:rPr lang="sl-SI" sz="1100" dirty="0"/>
              <a:t>. Manjši delež meni, da mora izboljšati lastno komunikacijo ter posvetiti več pozornosti šibkejšim in mirnejšim učencem.</a:t>
            </a:r>
            <a:br>
              <a:rPr lang="sl-SI" sz="1100" dirty="0"/>
            </a:br>
            <a:r>
              <a:rPr lang="sl-SI" sz="1100" dirty="0"/>
              <a:t> </a:t>
            </a:r>
            <a:br>
              <a:rPr lang="sl-SI" sz="1100" dirty="0"/>
            </a:br>
            <a:r>
              <a:rPr lang="sl-SI" sz="1100" dirty="0"/>
              <a:t>Način, kako izboljšati svoja šibka področja, učitelji navajajo: </a:t>
            </a:r>
            <a:r>
              <a:rPr lang="sl-SI" sz="1100" b="1" dirty="0"/>
              <a:t>delo na sebi</a:t>
            </a:r>
            <a:r>
              <a:rPr lang="sl-SI" sz="1100" dirty="0"/>
              <a:t>, </a:t>
            </a:r>
            <a:r>
              <a:rPr lang="sl-SI" sz="1100" b="1" dirty="0"/>
              <a:t>ozaveščanje</a:t>
            </a:r>
            <a:r>
              <a:rPr lang="sl-SI" sz="1100" dirty="0"/>
              <a:t> ter vključevanje </a:t>
            </a:r>
            <a:r>
              <a:rPr lang="sl-SI" sz="1100" b="1" dirty="0"/>
              <a:t>novih oz. raznolikih metod dela</a:t>
            </a:r>
            <a:r>
              <a:rPr lang="sl-SI" sz="1100" dirty="0"/>
              <a:t>. Na tretjem mestu učitelji ugotavljajo </a:t>
            </a:r>
            <a:r>
              <a:rPr lang="sl-SI" sz="1100" b="1" dirty="0"/>
              <a:t>potrebo po prilagajanju trenutnim situacijam</a:t>
            </a:r>
            <a:r>
              <a:rPr lang="sl-SI" sz="1100" dirty="0"/>
              <a:t> ter vključevanju </a:t>
            </a:r>
            <a:r>
              <a:rPr lang="sl-SI" sz="1100" b="1" dirty="0"/>
              <a:t>več teorije</a:t>
            </a:r>
            <a:r>
              <a:rPr lang="sl-SI" sz="1100" dirty="0"/>
              <a:t> v svoje delo.</a:t>
            </a:r>
            <a:br>
              <a:rPr lang="sl-SI" sz="1100" dirty="0"/>
            </a:br>
            <a:r>
              <a:rPr lang="sl-SI" sz="1100" dirty="0"/>
              <a:t> </a:t>
            </a:r>
            <a:br>
              <a:rPr lang="sl-SI" sz="1100" dirty="0"/>
            </a:br>
            <a:endParaRPr lang="sl-SI" sz="1100" dirty="0"/>
          </a:p>
        </p:txBody>
      </p:sp>
      <p:sp>
        <p:nvSpPr>
          <p:cNvPr id="3" name="Podnaslov 2"/>
          <p:cNvSpPr>
            <a:spLocks noGrp="1"/>
          </p:cNvSpPr>
          <p:nvPr>
            <p:ph type="subTitle" idx="1"/>
          </p:nvPr>
        </p:nvSpPr>
        <p:spPr>
          <a:xfrm>
            <a:off x="683568" y="2204864"/>
            <a:ext cx="7776864" cy="3433936"/>
          </a:xfrm>
        </p:spPr>
        <p:txBody>
          <a:bodyPr/>
          <a:lstStyle/>
          <a:p>
            <a:endParaRPr lang="sl-SI" dirty="0"/>
          </a:p>
        </p:txBody>
      </p:sp>
      <p:graphicFrame>
        <p:nvGraphicFramePr>
          <p:cNvPr id="4" name="Tabela 3"/>
          <p:cNvGraphicFramePr>
            <a:graphicFrameLocks noGrp="1"/>
          </p:cNvGraphicFramePr>
          <p:nvPr>
            <p:extLst>
              <p:ext uri="{D42A27DB-BD31-4B8C-83A1-F6EECF244321}">
                <p14:modId xmlns:p14="http://schemas.microsoft.com/office/powerpoint/2010/main" val="3348637201"/>
              </p:ext>
            </p:extLst>
          </p:nvPr>
        </p:nvGraphicFramePr>
        <p:xfrm>
          <a:off x="395536" y="1700807"/>
          <a:ext cx="8280920" cy="4968556"/>
        </p:xfrm>
        <a:graphic>
          <a:graphicData uri="http://schemas.openxmlformats.org/drawingml/2006/table">
            <a:tbl>
              <a:tblPr firstRow="1" firstCol="1" bandRow="1">
                <a:tableStyleId>{5C22544A-7EE6-4342-B048-85BDC9FD1C3A}</a:tableStyleId>
              </a:tblPr>
              <a:tblGrid>
                <a:gridCol w="2897631"/>
                <a:gridCol w="536258"/>
                <a:gridCol w="605303"/>
                <a:gridCol w="3752652"/>
                <a:gridCol w="489076"/>
              </a:tblGrid>
              <a:tr h="357014">
                <a:tc>
                  <a:txBody>
                    <a:bodyPr/>
                    <a:lstStyle/>
                    <a:p>
                      <a:pPr algn="just">
                        <a:lnSpc>
                          <a:spcPct val="115000"/>
                        </a:lnSpc>
                        <a:spcAft>
                          <a:spcPts val="0"/>
                        </a:spcAft>
                      </a:pPr>
                      <a:r>
                        <a:rPr lang="sl-SI" sz="1200" dirty="0">
                          <a:effectLst/>
                        </a:rPr>
                        <a:t>KAJ IZBOLJAŠAT..</a:t>
                      </a:r>
                      <a:endParaRPr lang="sl-SI" sz="12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 </a:t>
                      </a:r>
                      <a:endParaRPr lang="sl-SI" sz="1200">
                        <a:effectLst/>
                        <a:latin typeface="Calibri"/>
                        <a:ea typeface="Calibri"/>
                        <a:cs typeface="Times New Roman"/>
                      </a:endParaRPr>
                    </a:p>
                  </a:txBody>
                  <a:tcPr marL="68580" marR="68580" marT="0" marB="0"/>
                </a:tc>
                <a:tc rowSpan="14">
                  <a:txBody>
                    <a:bodyPr/>
                    <a:lstStyle/>
                    <a:p>
                      <a:pPr algn="just">
                        <a:lnSpc>
                          <a:spcPct val="115000"/>
                        </a:lnSpc>
                        <a:spcAft>
                          <a:spcPts val="0"/>
                        </a:spcAft>
                      </a:pPr>
                      <a:r>
                        <a:rPr lang="sl-SI" sz="1200" dirty="0">
                          <a:effectLst/>
                        </a:rPr>
                        <a:t> </a:t>
                      </a:r>
                      <a:endParaRPr lang="sl-SI" sz="12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KAKO IZBOLJŠAT…</a:t>
                      </a:r>
                      <a:endParaRPr lang="sl-SI" sz="12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 </a:t>
                      </a:r>
                      <a:endParaRPr lang="sl-SI" sz="1200">
                        <a:effectLst/>
                        <a:latin typeface="Calibri"/>
                        <a:ea typeface="Calibri"/>
                        <a:cs typeface="Times New Roman"/>
                      </a:endParaRPr>
                    </a:p>
                  </a:txBody>
                  <a:tcPr marL="68580" marR="68580" marT="0" marB="0"/>
                </a:tc>
              </a:tr>
              <a:tr h="743684">
                <a:tc>
                  <a:txBody>
                    <a:bodyPr/>
                    <a:lstStyle/>
                    <a:p>
                      <a:pPr>
                        <a:lnSpc>
                          <a:spcPct val="115000"/>
                        </a:lnSpc>
                        <a:spcAft>
                          <a:spcPts val="0"/>
                        </a:spcAft>
                      </a:pPr>
                      <a:r>
                        <a:rPr lang="sl-SI" sz="1200" dirty="0">
                          <a:effectLst/>
                        </a:rPr>
                        <a:t>Izvedbena raven pouka: organizacija, potek, oblikovanje skupin,… </a:t>
                      </a:r>
                      <a:endParaRPr lang="sl-SI" sz="12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dirty="0">
                          <a:effectLst/>
                        </a:rPr>
                        <a:t>7</a:t>
                      </a:r>
                      <a:endParaRPr lang="sl-SI" sz="1200" dirty="0">
                        <a:effectLst/>
                        <a:latin typeface="Calibri"/>
                        <a:ea typeface="Calibri"/>
                        <a:cs typeface="Times New Roman"/>
                      </a:endParaRPr>
                    </a:p>
                  </a:txBody>
                  <a:tcPr marL="68580" marR="68580" marT="0" marB="0"/>
                </a:tc>
                <a:tc vMerge="1">
                  <a:txBody>
                    <a:bodyPr/>
                    <a:lstStyle/>
                    <a:p>
                      <a:endParaRPr lang="sl-SI"/>
                    </a:p>
                  </a:txBody>
                  <a:tcPr/>
                </a:tc>
                <a:tc>
                  <a:txBody>
                    <a:bodyPr/>
                    <a:lstStyle/>
                    <a:p>
                      <a:pPr algn="just">
                        <a:lnSpc>
                          <a:spcPct val="115000"/>
                        </a:lnSpc>
                        <a:spcAft>
                          <a:spcPts val="0"/>
                        </a:spcAft>
                      </a:pPr>
                      <a:r>
                        <a:rPr lang="sl-SI" sz="1200" dirty="0">
                          <a:effectLst/>
                        </a:rPr>
                        <a:t>Delo na sebi, ozaveščanje, zavedanje</a:t>
                      </a:r>
                      <a:endParaRPr lang="sl-SI" sz="12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8</a:t>
                      </a:r>
                      <a:endParaRPr lang="sl-SI" sz="1200">
                        <a:effectLst/>
                        <a:latin typeface="Calibri"/>
                        <a:ea typeface="Calibri"/>
                        <a:cs typeface="Times New Roman"/>
                      </a:endParaRPr>
                    </a:p>
                  </a:txBody>
                  <a:tcPr marL="68580" marR="68580" marT="0" marB="0"/>
                </a:tc>
              </a:tr>
              <a:tr h="996502">
                <a:tc>
                  <a:txBody>
                    <a:bodyPr/>
                    <a:lstStyle/>
                    <a:p>
                      <a:pPr>
                        <a:lnSpc>
                          <a:spcPct val="115000"/>
                        </a:lnSpc>
                        <a:spcAft>
                          <a:spcPts val="0"/>
                        </a:spcAft>
                      </a:pPr>
                      <a:r>
                        <a:rPr lang="sl-SI" sz="1200">
                          <a:effectLst/>
                        </a:rPr>
                        <a:t>Postavljanje mej, disciplina</a:t>
                      </a:r>
                      <a:endParaRPr lang="sl-SI" sz="12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7</a:t>
                      </a:r>
                      <a:endParaRPr lang="sl-SI" sz="1200">
                        <a:effectLst/>
                        <a:latin typeface="Calibri"/>
                        <a:ea typeface="Calibri"/>
                        <a:cs typeface="Times New Roman"/>
                      </a:endParaRPr>
                    </a:p>
                  </a:txBody>
                  <a:tcPr marL="68580" marR="68580" marT="0" marB="0"/>
                </a:tc>
                <a:tc vMerge="1">
                  <a:txBody>
                    <a:bodyPr/>
                    <a:lstStyle/>
                    <a:p>
                      <a:endParaRPr lang="sl-SI"/>
                    </a:p>
                  </a:txBody>
                  <a:tcPr/>
                </a:tc>
                <a:tc>
                  <a:txBody>
                    <a:bodyPr/>
                    <a:lstStyle/>
                    <a:p>
                      <a:pPr algn="just">
                        <a:lnSpc>
                          <a:spcPct val="115000"/>
                        </a:lnSpc>
                        <a:spcAft>
                          <a:spcPts val="0"/>
                        </a:spcAft>
                      </a:pPr>
                      <a:r>
                        <a:rPr lang="sl-SI" sz="1200" dirty="0">
                          <a:effectLst/>
                        </a:rPr>
                        <a:t>Nove metode dela (več vključevanja učencev, ciljno usmerjena pozornost, postavljanje dobrih vprašanj, jasno postavljeni osebni in poklicni cilj,..)</a:t>
                      </a:r>
                      <a:endParaRPr lang="sl-SI" sz="12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8</a:t>
                      </a:r>
                      <a:endParaRPr lang="sl-SI" sz="1200">
                        <a:effectLst/>
                        <a:latin typeface="Calibri"/>
                        <a:ea typeface="Calibri"/>
                        <a:cs typeface="Times New Roman"/>
                      </a:endParaRPr>
                    </a:p>
                  </a:txBody>
                  <a:tcPr marL="68580" marR="68580" marT="0" marB="0"/>
                </a:tc>
              </a:tr>
              <a:tr h="238049">
                <a:tc>
                  <a:txBody>
                    <a:bodyPr/>
                    <a:lstStyle/>
                    <a:p>
                      <a:pPr algn="just">
                        <a:lnSpc>
                          <a:spcPct val="115000"/>
                        </a:lnSpc>
                        <a:spcAft>
                          <a:spcPts val="0"/>
                        </a:spcAft>
                      </a:pPr>
                      <a:r>
                        <a:rPr lang="sl-SI" sz="1200">
                          <a:effectLst/>
                        </a:rPr>
                        <a:t>Potrpežljivost, doslednost</a:t>
                      </a:r>
                      <a:endParaRPr lang="sl-SI" sz="12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5</a:t>
                      </a:r>
                      <a:endParaRPr lang="sl-SI" sz="1200">
                        <a:effectLst/>
                        <a:latin typeface="Calibri"/>
                        <a:ea typeface="Calibri"/>
                        <a:cs typeface="Times New Roman"/>
                      </a:endParaRPr>
                    </a:p>
                  </a:txBody>
                  <a:tcPr marL="68580" marR="68580" marT="0" marB="0"/>
                </a:tc>
                <a:tc vMerge="1">
                  <a:txBody>
                    <a:bodyPr/>
                    <a:lstStyle/>
                    <a:p>
                      <a:endParaRPr lang="sl-SI"/>
                    </a:p>
                  </a:txBody>
                  <a:tcPr/>
                </a:tc>
                <a:tc>
                  <a:txBody>
                    <a:bodyPr/>
                    <a:lstStyle/>
                    <a:p>
                      <a:pPr algn="just">
                        <a:lnSpc>
                          <a:spcPct val="115000"/>
                        </a:lnSpc>
                        <a:spcAft>
                          <a:spcPts val="0"/>
                        </a:spcAft>
                      </a:pPr>
                      <a:r>
                        <a:rPr lang="sl-SI" sz="1200" dirty="0">
                          <a:effectLst/>
                        </a:rPr>
                        <a:t>Več prilagajanja trenutnim situacijam</a:t>
                      </a:r>
                      <a:endParaRPr lang="sl-SI" sz="12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3</a:t>
                      </a:r>
                      <a:endParaRPr lang="sl-SI" sz="1200">
                        <a:effectLst/>
                        <a:latin typeface="Calibri"/>
                        <a:ea typeface="Calibri"/>
                        <a:cs typeface="Times New Roman"/>
                      </a:endParaRPr>
                    </a:p>
                  </a:txBody>
                  <a:tcPr marL="68580" marR="68580" marT="0" marB="0"/>
                </a:tc>
              </a:tr>
              <a:tr h="238049">
                <a:tc>
                  <a:txBody>
                    <a:bodyPr/>
                    <a:lstStyle/>
                    <a:p>
                      <a:pPr algn="just">
                        <a:lnSpc>
                          <a:spcPct val="115000"/>
                        </a:lnSpc>
                        <a:spcAft>
                          <a:spcPts val="0"/>
                        </a:spcAft>
                      </a:pPr>
                      <a:r>
                        <a:rPr lang="sl-SI" sz="1200">
                          <a:effectLst/>
                        </a:rPr>
                        <a:t>Slediti ciljem pouka</a:t>
                      </a:r>
                      <a:endParaRPr lang="sl-SI" sz="12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5</a:t>
                      </a:r>
                      <a:endParaRPr lang="sl-SI" sz="1200">
                        <a:effectLst/>
                        <a:latin typeface="Calibri"/>
                        <a:ea typeface="Calibri"/>
                        <a:cs typeface="Times New Roman"/>
                      </a:endParaRPr>
                    </a:p>
                  </a:txBody>
                  <a:tcPr marL="68580" marR="68580" marT="0" marB="0"/>
                </a:tc>
                <a:tc vMerge="1">
                  <a:txBody>
                    <a:bodyPr/>
                    <a:lstStyle/>
                    <a:p>
                      <a:endParaRPr lang="sl-SI"/>
                    </a:p>
                  </a:txBody>
                  <a:tcPr/>
                </a:tc>
                <a:tc>
                  <a:txBody>
                    <a:bodyPr/>
                    <a:lstStyle/>
                    <a:p>
                      <a:pPr algn="just">
                        <a:lnSpc>
                          <a:spcPct val="115000"/>
                        </a:lnSpc>
                        <a:spcAft>
                          <a:spcPts val="0"/>
                        </a:spcAft>
                      </a:pPr>
                      <a:r>
                        <a:rPr lang="sl-SI" sz="1200" dirty="0">
                          <a:effectLst/>
                        </a:rPr>
                        <a:t>Vključevanje teorije v delo</a:t>
                      </a:r>
                      <a:endParaRPr lang="sl-SI" sz="12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3</a:t>
                      </a:r>
                      <a:endParaRPr lang="sl-SI" sz="1200">
                        <a:effectLst/>
                        <a:latin typeface="Calibri"/>
                        <a:ea typeface="Calibri"/>
                        <a:cs typeface="Times New Roman"/>
                      </a:endParaRPr>
                    </a:p>
                  </a:txBody>
                  <a:tcPr marL="68580" marR="68580" marT="0" marB="0"/>
                </a:tc>
              </a:tr>
              <a:tr h="238049">
                <a:tc>
                  <a:txBody>
                    <a:bodyPr/>
                    <a:lstStyle/>
                    <a:p>
                      <a:pPr algn="just">
                        <a:lnSpc>
                          <a:spcPct val="115000"/>
                        </a:lnSpc>
                        <a:spcAft>
                          <a:spcPts val="0"/>
                        </a:spcAft>
                      </a:pPr>
                      <a:r>
                        <a:rPr lang="sl-SI" sz="1200">
                          <a:effectLst/>
                        </a:rPr>
                        <a:t>Uporaba znanj oz. izkušenj</a:t>
                      </a:r>
                      <a:endParaRPr lang="sl-SI" sz="12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4</a:t>
                      </a:r>
                      <a:endParaRPr lang="sl-SI" sz="1200">
                        <a:effectLst/>
                        <a:latin typeface="Calibri"/>
                        <a:ea typeface="Calibri"/>
                        <a:cs typeface="Times New Roman"/>
                      </a:endParaRPr>
                    </a:p>
                  </a:txBody>
                  <a:tcPr marL="68580" marR="68580" marT="0" marB="0"/>
                </a:tc>
                <a:tc vMerge="1">
                  <a:txBody>
                    <a:bodyPr/>
                    <a:lstStyle/>
                    <a:p>
                      <a:endParaRPr lang="sl-SI"/>
                    </a:p>
                  </a:txBody>
                  <a:tcPr/>
                </a:tc>
                <a:tc>
                  <a:txBody>
                    <a:bodyPr/>
                    <a:lstStyle/>
                    <a:p>
                      <a:pPr algn="just">
                        <a:lnSpc>
                          <a:spcPct val="115000"/>
                        </a:lnSpc>
                        <a:spcAft>
                          <a:spcPts val="0"/>
                        </a:spcAft>
                      </a:pPr>
                      <a:r>
                        <a:rPr lang="sl-SI" sz="1200" dirty="0">
                          <a:effectLst/>
                        </a:rPr>
                        <a:t>Več preko igre</a:t>
                      </a:r>
                      <a:endParaRPr lang="sl-SI" sz="12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2</a:t>
                      </a:r>
                      <a:endParaRPr lang="sl-SI" sz="1200">
                        <a:effectLst/>
                        <a:latin typeface="Calibri"/>
                        <a:ea typeface="Calibri"/>
                        <a:cs typeface="Times New Roman"/>
                      </a:endParaRPr>
                    </a:p>
                  </a:txBody>
                  <a:tcPr marL="68580" marR="68580" marT="0" marB="0"/>
                </a:tc>
              </a:tr>
              <a:tr h="490866">
                <a:tc>
                  <a:txBody>
                    <a:bodyPr/>
                    <a:lstStyle/>
                    <a:p>
                      <a:pPr algn="just">
                        <a:lnSpc>
                          <a:spcPct val="115000"/>
                        </a:lnSpc>
                        <a:spcAft>
                          <a:spcPts val="0"/>
                        </a:spcAft>
                      </a:pPr>
                      <a:r>
                        <a:rPr lang="sl-SI" sz="1200">
                          <a:effectLst/>
                        </a:rPr>
                        <a:t>Pozornost šibkim in mirnim učencem</a:t>
                      </a:r>
                      <a:endParaRPr lang="sl-SI" sz="12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3</a:t>
                      </a:r>
                      <a:endParaRPr lang="sl-SI" sz="1200">
                        <a:effectLst/>
                        <a:latin typeface="Calibri"/>
                        <a:ea typeface="Calibri"/>
                        <a:cs typeface="Times New Roman"/>
                      </a:endParaRPr>
                    </a:p>
                  </a:txBody>
                  <a:tcPr marL="68580" marR="68580" marT="0" marB="0"/>
                </a:tc>
                <a:tc vMerge="1">
                  <a:txBody>
                    <a:bodyPr/>
                    <a:lstStyle/>
                    <a:p>
                      <a:endParaRPr lang="sl-SI"/>
                    </a:p>
                  </a:txBody>
                  <a:tcPr/>
                </a:tc>
                <a:tc>
                  <a:txBody>
                    <a:bodyPr/>
                    <a:lstStyle/>
                    <a:p>
                      <a:pPr algn="just">
                        <a:lnSpc>
                          <a:spcPct val="115000"/>
                        </a:lnSpc>
                        <a:spcAft>
                          <a:spcPts val="0"/>
                        </a:spcAft>
                      </a:pPr>
                      <a:r>
                        <a:rPr lang="sl-SI" sz="1200" dirty="0">
                          <a:effectLst/>
                        </a:rPr>
                        <a:t>Več sodelovalnega učenja</a:t>
                      </a:r>
                      <a:endParaRPr lang="sl-SI" sz="12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a:t>
                      </a:r>
                      <a:endParaRPr lang="sl-SI" sz="1200">
                        <a:effectLst/>
                        <a:latin typeface="Calibri"/>
                        <a:ea typeface="Calibri"/>
                        <a:cs typeface="Times New Roman"/>
                      </a:endParaRPr>
                    </a:p>
                  </a:txBody>
                  <a:tcPr marL="68580" marR="68580" marT="0" marB="0"/>
                </a:tc>
              </a:tr>
              <a:tr h="238049">
                <a:tc>
                  <a:txBody>
                    <a:bodyPr/>
                    <a:lstStyle/>
                    <a:p>
                      <a:pPr algn="just">
                        <a:lnSpc>
                          <a:spcPct val="115000"/>
                        </a:lnSpc>
                        <a:spcAft>
                          <a:spcPts val="0"/>
                        </a:spcAft>
                      </a:pPr>
                      <a:r>
                        <a:rPr lang="sl-SI" sz="1200">
                          <a:effectLst/>
                        </a:rPr>
                        <a:t>Komunikacija – govor učt.</a:t>
                      </a:r>
                      <a:endParaRPr lang="sl-SI" sz="12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3</a:t>
                      </a:r>
                      <a:endParaRPr lang="sl-SI" sz="1200">
                        <a:effectLst/>
                        <a:latin typeface="Calibri"/>
                        <a:ea typeface="Calibri"/>
                        <a:cs typeface="Times New Roman"/>
                      </a:endParaRPr>
                    </a:p>
                  </a:txBody>
                  <a:tcPr marL="68580" marR="68580" marT="0" marB="0"/>
                </a:tc>
                <a:tc vMerge="1">
                  <a:txBody>
                    <a:bodyPr/>
                    <a:lstStyle/>
                    <a:p>
                      <a:endParaRPr lang="sl-SI"/>
                    </a:p>
                  </a:txBody>
                  <a:tcPr/>
                </a:tc>
                <a:tc>
                  <a:txBody>
                    <a:bodyPr/>
                    <a:lstStyle/>
                    <a:p>
                      <a:pPr algn="just">
                        <a:lnSpc>
                          <a:spcPct val="115000"/>
                        </a:lnSpc>
                        <a:spcAft>
                          <a:spcPts val="0"/>
                        </a:spcAft>
                      </a:pPr>
                      <a:r>
                        <a:rPr lang="sl-SI" sz="1200" dirty="0">
                          <a:effectLst/>
                        </a:rPr>
                        <a:t>Ohraniti lastno energijo</a:t>
                      </a:r>
                      <a:endParaRPr lang="sl-SI" sz="12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a:t>
                      </a:r>
                      <a:endParaRPr lang="sl-SI" sz="1200">
                        <a:effectLst/>
                        <a:latin typeface="Calibri"/>
                        <a:ea typeface="Calibri"/>
                        <a:cs typeface="Times New Roman"/>
                      </a:endParaRPr>
                    </a:p>
                  </a:txBody>
                  <a:tcPr marL="68580" marR="68580" marT="0" marB="0"/>
                </a:tc>
              </a:tr>
              <a:tr h="238049">
                <a:tc>
                  <a:txBody>
                    <a:bodyPr/>
                    <a:lstStyle/>
                    <a:p>
                      <a:pPr algn="just">
                        <a:lnSpc>
                          <a:spcPct val="115000"/>
                        </a:lnSpc>
                        <a:spcAft>
                          <a:spcPts val="0"/>
                        </a:spcAft>
                      </a:pPr>
                      <a:r>
                        <a:rPr lang="sl-SI" sz="1200">
                          <a:effectLst/>
                        </a:rPr>
                        <a:t>Več teorije</a:t>
                      </a:r>
                      <a:endParaRPr lang="sl-SI" sz="12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2</a:t>
                      </a:r>
                      <a:endParaRPr lang="sl-SI" sz="1200">
                        <a:effectLst/>
                        <a:latin typeface="Calibri"/>
                        <a:ea typeface="Calibri"/>
                        <a:cs typeface="Times New Roman"/>
                      </a:endParaRPr>
                    </a:p>
                  </a:txBody>
                  <a:tcPr marL="68580" marR="68580" marT="0" marB="0"/>
                </a:tc>
                <a:tc vMerge="1">
                  <a:txBody>
                    <a:bodyPr/>
                    <a:lstStyle/>
                    <a:p>
                      <a:endParaRPr lang="sl-SI"/>
                    </a:p>
                  </a:txBody>
                  <a:tcPr/>
                </a:tc>
                <a:tc>
                  <a:txBody>
                    <a:bodyPr/>
                    <a:lstStyle/>
                    <a:p>
                      <a:pPr algn="just">
                        <a:lnSpc>
                          <a:spcPct val="115000"/>
                        </a:lnSpc>
                        <a:spcAft>
                          <a:spcPts val="0"/>
                        </a:spcAft>
                      </a:pPr>
                      <a:r>
                        <a:rPr lang="sl-SI" sz="1200" dirty="0">
                          <a:effectLst/>
                        </a:rPr>
                        <a:t>Komunikacija</a:t>
                      </a:r>
                      <a:endParaRPr lang="sl-SI" sz="12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a:t>
                      </a:r>
                      <a:endParaRPr lang="sl-SI" sz="1200">
                        <a:effectLst/>
                        <a:latin typeface="Calibri"/>
                        <a:ea typeface="Calibri"/>
                        <a:cs typeface="Times New Roman"/>
                      </a:endParaRPr>
                    </a:p>
                  </a:txBody>
                  <a:tcPr marL="68580" marR="68580" marT="0" marB="0"/>
                </a:tc>
              </a:tr>
              <a:tr h="238049">
                <a:tc>
                  <a:txBody>
                    <a:bodyPr/>
                    <a:lstStyle/>
                    <a:p>
                      <a:pPr algn="just">
                        <a:lnSpc>
                          <a:spcPct val="115000"/>
                        </a:lnSpc>
                        <a:spcAft>
                          <a:spcPts val="0"/>
                        </a:spcAft>
                      </a:pPr>
                      <a:r>
                        <a:rPr lang="sl-SI" sz="1200">
                          <a:effectLst/>
                        </a:rPr>
                        <a:t>Nastop učencev</a:t>
                      </a:r>
                      <a:endParaRPr lang="sl-SI" sz="12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2</a:t>
                      </a:r>
                      <a:endParaRPr lang="sl-SI" sz="1200">
                        <a:effectLst/>
                        <a:latin typeface="Calibri"/>
                        <a:ea typeface="Calibri"/>
                        <a:cs typeface="Times New Roman"/>
                      </a:endParaRPr>
                    </a:p>
                  </a:txBody>
                  <a:tcPr marL="68580" marR="68580" marT="0" marB="0"/>
                </a:tc>
                <a:tc vMerge="1">
                  <a:txBody>
                    <a:bodyPr/>
                    <a:lstStyle/>
                    <a:p>
                      <a:endParaRPr lang="sl-SI"/>
                    </a:p>
                  </a:txBody>
                  <a:tcPr/>
                </a:tc>
                <a:tc>
                  <a:txBody>
                    <a:bodyPr/>
                    <a:lstStyle/>
                    <a:p>
                      <a:pPr algn="just">
                        <a:lnSpc>
                          <a:spcPct val="115000"/>
                        </a:lnSpc>
                        <a:spcAft>
                          <a:spcPts val="0"/>
                        </a:spcAft>
                      </a:pPr>
                      <a:r>
                        <a:rPr lang="sl-SI" sz="1200" dirty="0">
                          <a:effectLst/>
                        </a:rPr>
                        <a:t>Samorefleksija</a:t>
                      </a:r>
                      <a:endParaRPr lang="sl-SI" sz="12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a:t>
                      </a:r>
                      <a:endParaRPr lang="sl-SI" sz="1200">
                        <a:effectLst/>
                        <a:latin typeface="Calibri"/>
                        <a:ea typeface="Calibri"/>
                        <a:cs typeface="Times New Roman"/>
                      </a:endParaRPr>
                    </a:p>
                  </a:txBody>
                  <a:tcPr marL="68580" marR="68580" marT="0" marB="0"/>
                </a:tc>
              </a:tr>
              <a:tr h="238049">
                <a:tc>
                  <a:txBody>
                    <a:bodyPr/>
                    <a:lstStyle/>
                    <a:p>
                      <a:pPr algn="just">
                        <a:lnSpc>
                          <a:spcPct val="115000"/>
                        </a:lnSpc>
                        <a:spcAft>
                          <a:spcPts val="0"/>
                        </a:spcAft>
                      </a:pPr>
                      <a:r>
                        <a:rPr lang="sl-SI" sz="1200">
                          <a:effectLst/>
                        </a:rPr>
                        <a:t>Omejiti čas skupinskega dela</a:t>
                      </a:r>
                      <a:endParaRPr lang="sl-SI" sz="12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2</a:t>
                      </a:r>
                      <a:endParaRPr lang="sl-SI" sz="1200">
                        <a:effectLst/>
                        <a:latin typeface="Calibri"/>
                        <a:ea typeface="Calibri"/>
                        <a:cs typeface="Times New Roman"/>
                      </a:endParaRPr>
                    </a:p>
                  </a:txBody>
                  <a:tcPr marL="68580" marR="68580" marT="0" marB="0"/>
                </a:tc>
                <a:tc vMerge="1">
                  <a:txBody>
                    <a:bodyPr/>
                    <a:lstStyle/>
                    <a:p>
                      <a:endParaRPr lang="sl-SI"/>
                    </a:p>
                  </a:txBody>
                  <a:tcPr/>
                </a:tc>
                <a:tc>
                  <a:txBody>
                    <a:bodyPr/>
                    <a:lstStyle/>
                    <a:p>
                      <a:pPr algn="just">
                        <a:lnSpc>
                          <a:spcPct val="115000"/>
                        </a:lnSpc>
                        <a:spcAft>
                          <a:spcPts val="0"/>
                        </a:spcAft>
                      </a:pPr>
                      <a:r>
                        <a:rPr lang="sl-SI" sz="1200" dirty="0">
                          <a:effectLst/>
                        </a:rPr>
                        <a:t>Več praktičnega</a:t>
                      </a:r>
                      <a:endParaRPr lang="sl-SI" sz="12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a:t>
                      </a:r>
                      <a:endParaRPr lang="sl-SI" sz="1200">
                        <a:effectLst/>
                        <a:latin typeface="Calibri"/>
                        <a:ea typeface="Calibri"/>
                        <a:cs typeface="Times New Roman"/>
                      </a:endParaRPr>
                    </a:p>
                  </a:txBody>
                  <a:tcPr marL="68580" marR="68580" marT="0" marB="0"/>
                </a:tc>
              </a:tr>
              <a:tr h="238049">
                <a:tc>
                  <a:txBody>
                    <a:bodyPr/>
                    <a:lstStyle/>
                    <a:p>
                      <a:pPr algn="just">
                        <a:lnSpc>
                          <a:spcPct val="115000"/>
                        </a:lnSpc>
                        <a:spcAft>
                          <a:spcPts val="0"/>
                        </a:spcAft>
                      </a:pPr>
                      <a:r>
                        <a:rPr lang="sl-SI" sz="1200">
                          <a:effectLst/>
                        </a:rPr>
                        <a:t>Kontakt s starši</a:t>
                      </a:r>
                      <a:endParaRPr lang="sl-SI" sz="12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a:t>
                      </a:r>
                      <a:endParaRPr lang="sl-SI" sz="1200">
                        <a:effectLst/>
                        <a:latin typeface="Calibri"/>
                        <a:ea typeface="Calibri"/>
                        <a:cs typeface="Times New Roman"/>
                      </a:endParaRPr>
                    </a:p>
                  </a:txBody>
                  <a:tcPr marL="68580" marR="68580" marT="0" marB="0"/>
                </a:tc>
                <a:tc vMerge="1">
                  <a:txBody>
                    <a:bodyPr/>
                    <a:lstStyle/>
                    <a:p>
                      <a:endParaRPr lang="sl-SI"/>
                    </a:p>
                  </a:txBody>
                  <a:tcPr/>
                </a:tc>
                <a:tc>
                  <a:txBody>
                    <a:bodyPr/>
                    <a:lstStyle/>
                    <a:p>
                      <a:pPr algn="just">
                        <a:lnSpc>
                          <a:spcPct val="115000"/>
                        </a:lnSpc>
                        <a:spcAft>
                          <a:spcPts val="0"/>
                        </a:spcAft>
                      </a:pPr>
                      <a:r>
                        <a:rPr lang="sl-SI" sz="1200" dirty="0">
                          <a:effectLst/>
                        </a:rPr>
                        <a:t>Doslednost</a:t>
                      </a:r>
                      <a:endParaRPr lang="sl-SI" sz="12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a:t>
                      </a:r>
                      <a:endParaRPr lang="sl-SI" sz="1200">
                        <a:effectLst/>
                        <a:latin typeface="Calibri"/>
                        <a:ea typeface="Calibri"/>
                        <a:cs typeface="Times New Roman"/>
                      </a:endParaRPr>
                    </a:p>
                  </a:txBody>
                  <a:tcPr marL="68580" marR="68580" marT="0" marB="0"/>
                </a:tc>
              </a:tr>
              <a:tr h="238049">
                <a:tc>
                  <a:txBody>
                    <a:bodyPr/>
                    <a:lstStyle/>
                    <a:p>
                      <a:pPr algn="just">
                        <a:lnSpc>
                          <a:spcPct val="115000"/>
                        </a:lnSpc>
                        <a:spcAft>
                          <a:spcPts val="0"/>
                        </a:spcAft>
                      </a:pPr>
                      <a:r>
                        <a:rPr lang="sl-SI" sz="1200">
                          <a:effectLst/>
                        </a:rPr>
                        <a:t>Kriteriji </a:t>
                      </a:r>
                      <a:endParaRPr lang="sl-SI" sz="12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a:t>
                      </a:r>
                      <a:endParaRPr lang="sl-SI" sz="1200">
                        <a:effectLst/>
                        <a:latin typeface="Calibri"/>
                        <a:ea typeface="Calibri"/>
                        <a:cs typeface="Times New Roman"/>
                      </a:endParaRPr>
                    </a:p>
                  </a:txBody>
                  <a:tcPr marL="68580" marR="68580" marT="0" marB="0"/>
                </a:tc>
                <a:tc vMerge="1">
                  <a:txBody>
                    <a:bodyPr/>
                    <a:lstStyle/>
                    <a:p>
                      <a:endParaRPr lang="sl-SI"/>
                    </a:p>
                  </a:txBody>
                  <a:tcPr/>
                </a:tc>
                <a:tc>
                  <a:txBody>
                    <a:bodyPr/>
                    <a:lstStyle/>
                    <a:p>
                      <a:pPr algn="just">
                        <a:lnSpc>
                          <a:spcPct val="115000"/>
                        </a:lnSpc>
                        <a:spcAft>
                          <a:spcPts val="0"/>
                        </a:spcAft>
                      </a:pPr>
                      <a:r>
                        <a:rPr lang="sl-SI" sz="1200" dirty="0">
                          <a:effectLst/>
                        </a:rPr>
                        <a:t> </a:t>
                      </a:r>
                      <a:endParaRPr lang="sl-SI" sz="12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 </a:t>
                      </a:r>
                      <a:endParaRPr lang="sl-SI" sz="1200">
                        <a:effectLst/>
                        <a:latin typeface="Calibri"/>
                        <a:ea typeface="Calibri"/>
                        <a:cs typeface="Times New Roman"/>
                      </a:endParaRPr>
                    </a:p>
                  </a:txBody>
                  <a:tcPr marL="68580" marR="68580" marT="0" marB="0"/>
                </a:tc>
              </a:tr>
              <a:tr h="238049">
                <a:tc>
                  <a:txBody>
                    <a:bodyPr/>
                    <a:lstStyle/>
                    <a:p>
                      <a:pPr algn="just">
                        <a:lnSpc>
                          <a:spcPct val="115000"/>
                        </a:lnSpc>
                        <a:spcAft>
                          <a:spcPts val="0"/>
                        </a:spcAft>
                      </a:pPr>
                      <a:r>
                        <a:rPr lang="sl-SI" sz="1200">
                          <a:effectLst/>
                        </a:rPr>
                        <a:t>Strategije za pozornost</a:t>
                      </a:r>
                      <a:endParaRPr lang="sl-SI" sz="12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a:t>
                      </a:r>
                      <a:endParaRPr lang="sl-SI" sz="1200">
                        <a:effectLst/>
                        <a:latin typeface="Calibri"/>
                        <a:ea typeface="Calibri"/>
                        <a:cs typeface="Times New Roman"/>
                      </a:endParaRPr>
                    </a:p>
                  </a:txBody>
                  <a:tcPr marL="68580" marR="68580" marT="0" marB="0"/>
                </a:tc>
                <a:tc vMerge="1">
                  <a:txBody>
                    <a:bodyPr/>
                    <a:lstStyle/>
                    <a:p>
                      <a:endParaRPr lang="sl-SI"/>
                    </a:p>
                  </a:txBody>
                  <a:tcPr/>
                </a:tc>
                <a:tc>
                  <a:txBody>
                    <a:bodyPr/>
                    <a:lstStyle/>
                    <a:p>
                      <a:pPr algn="just">
                        <a:lnSpc>
                          <a:spcPct val="115000"/>
                        </a:lnSpc>
                        <a:spcAft>
                          <a:spcPts val="0"/>
                        </a:spcAft>
                      </a:pPr>
                      <a:r>
                        <a:rPr lang="sl-SI" sz="1200" dirty="0">
                          <a:effectLst/>
                        </a:rPr>
                        <a:t> </a:t>
                      </a:r>
                      <a:endParaRPr lang="sl-SI" sz="12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dirty="0">
                          <a:effectLst/>
                        </a:rPr>
                        <a:t> </a:t>
                      </a:r>
                      <a:endParaRPr lang="sl-SI" sz="12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546687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476673"/>
            <a:ext cx="7772400" cy="1224135"/>
          </a:xfrm>
        </p:spPr>
        <p:txBody>
          <a:bodyPr>
            <a:noAutofit/>
          </a:bodyPr>
          <a:lstStyle/>
          <a:p>
            <a:r>
              <a:rPr lang="sl-SI" sz="3200" b="1" dirty="0" smtClean="0">
                <a:solidFill>
                  <a:srgbClr val="00B0F0"/>
                </a:solidFill>
              </a:rPr>
              <a:t>4. Učitelji pri načrtovanju samoizobraževanje izhajajo iz lastnih potreb oz. šibkih področij</a:t>
            </a:r>
            <a:endParaRPr lang="sl-SI" sz="3200" b="1" dirty="0">
              <a:solidFill>
                <a:srgbClr val="00B0F0"/>
              </a:solidFill>
            </a:endParaRPr>
          </a:p>
        </p:txBody>
      </p:sp>
      <p:sp>
        <p:nvSpPr>
          <p:cNvPr id="3" name="Podnaslov 2"/>
          <p:cNvSpPr>
            <a:spLocks noGrp="1"/>
          </p:cNvSpPr>
          <p:nvPr>
            <p:ph type="subTitle" idx="1"/>
          </p:nvPr>
        </p:nvSpPr>
        <p:spPr>
          <a:xfrm>
            <a:off x="395536" y="1844824"/>
            <a:ext cx="8496944" cy="4176464"/>
          </a:xfrm>
        </p:spPr>
        <p:txBody>
          <a:bodyPr>
            <a:normAutofit lnSpcReduction="10000"/>
          </a:bodyPr>
          <a:lstStyle/>
          <a:p>
            <a:pPr algn="l"/>
            <a:r>
              <a:rPr lang="sl-SI" sz="1800" u="sng" dirty="0">
                <a:solidFill>
                  <a:schemeClr val="tx1"/>
                </a:solidFill>
              </a:rPr>
              <a:t>OPIS PROBLEMA</a:t>
            </a:r>
            <a:r>
              <a:rPr lang="sl-SI" sz="1800" dirty="0">
                <a:solidFill>
                  <a:schemeClr val="tx1"/>
                </a:solidFill>
              </a:rPr>
              <a:t>: Zanimalo nas je kako učitelji ocenjujejo lastno usposobljenost oz. še korak dlje katera strokovna področja so predmet (vsebina) samoizobraževanja. Kaj želijo učitelji izboljšat pri svojem delu zavedajoč se iz prakse, kjer opazijo svoja šibka področja</a:t>
            </a:r>
            <a:r>
              <a:rPr lang="sl-SI" sz="1800" dirty="0" smtClean="0">
                <a:solidFill>
                  <a:schemeClr val="tx1"/>
                </a:solidFill>
              </a:rPr>
              <a:t>.</a:t>
            </a:r>
          </a:p>
          <a:p>
            <a:pPr algn="l"/>
            <a:endParaRPr lang="sl-SI" sz="1800" dirty="0">
              <a:solidFill>
                <a:schemeClr val="tx1"/>
              </a:solidFill>
            </a:endParaRPr>
          </a:p>
          <a:p>
            <a:pPr algn="l"/>
            <a:r>
              <a:rPr lang="sl-SI" sz="2000" b="1" i="1" dirty="0">
                <a:solidFill>
                  <a:schemeClr val="tx1"/>
                </a:solidFill>
              </a:rPr>
              <a:t>Predvidevali smo povezavo med letnimi samoocenami delovne uspešnosti ter cilji hospitacij. Šibka področja samoocene delavne uspešnosti bodo predmet medsebojni hospitacij.</a:t>
            </a:r>
            <a:endParaRPr lang="sl-SI" sz="2000" i="1" dirty="0">
              <a:solidFill>
                <a:schemeClr val="tx1"/>
              </a:solidFill>
            </a:endParaRPr>
          </a:p>
          <a:p>
            <a:pPr algn="l"/>
            <a:r>
              <a:rPr lang="sl-SI" sz="1800" dirty="0">
                <a:solidFill>
                  <a:schemeClr val="tx1"/>
                </a:solidFill>
              </a:rPr>
              <a:t> </a:t>
            </a:r>
          </a:p>
          <a:p>
            <a:pPr algn="l"/>
            <a:r>
              <a:rPr lang="sl-SI" sz="1800" dirty="0">
                <a:solidFill>
                  <a:schemeClr val="tx1"/>
                </a:solidFill>
              </a:rPr>
              <a:t>Hipotezo, da bodo učitelji kot cilj medsebojnih hospitacij izbrali šibka področja iz samoocene delavne uspešnosti lahko </a:t>
            </a:r>
            <a:r>
              <a:rPr lang="sl-SI" sz="1800" u="sng" dirty="0">
                <a:solidFill>
                  <a:schemeClr val="tx1"/>
                </a:solidFill>
              </a:rPr>
              <a:t>potrdimo</a:t>
            </a:r>
            <a:r>
              <a:rPr lang="sl-SI" sz="1800" dirty="0">
                <a:solidFill>
                  <a:schemeClr val="tx1"/>
                </a:solidFill>
              </a:rPr>
              <a:t>. Namreč </a:t>
            </a:r>
            <a:r>
              <a:rPr lang="sl-SI" sz="1800" i="1" dirty="0">
                <a:solidFill>
                  <a:srgbClr val="00B050"/>
                </a:solidFill>
              </a:rPr>
              <a:t>komunikacija</a:t>
            </a:r>
            <a:r>
              <a:rPr lang="sl-SI" sz="1800" dirty="0">
                <a:solidFill>
                  <a:schemeClr val="tx1"/>
                </a:solidFill>
              </a:rPr>
              <a:t>, </a:t>
            </a:r>
            <a:r>
              <a:rPr lang="sl-SI" sz="1800" i="1" dirty="0">
                <a:solidFill>
                  <a:srgbClr val="00B050"/>
                </a:solidFill>
              </a:rPr>
              <a:t>odnos do uporabnikov </a:t>
            </a:r>
            <a:r>
              <a:rPr lang="sl-SI" sz="1800" dirty="0">
                <a:solidFill>
                  <a:schemeClr val="tx1"/>
                </a:solidFill>
              </a:rPr>
              <a:t>ter</a:t>
            </a:r>
            <a:r>
              <a:rPr lang="sl-SI" sz="1800" i="1" dirty="0">
                <a:solidFill>
                  <a:srgbClr val="00B050"/>
                </a:solidFill>
              </a:rPr>
              <a:t> interdisciplinarnost </a:t>
            </a:r>
            <a:r>
              <a:rPr lang="sl-SI" sz="1800" dirty="0">
                <a:solidFill>
                  <a:schemeClr val="tx1"/>
                </a:solidFill>
              </a:rPr>
              <a:t>so bila po mnenju učiteljev šibka področja.  Pokazalo se je, da so učitelji kot cilj medsebojnih hospitacij največkrat izbirali prav področje komunikacije.</a:t>
            </a:r>
          </a:p>
          <a:p>
            <a:pPr algn="l"/>
            <a:r>
              <a:rPr lang="sl-SI" sz="1800" dirty="0">
                <a:solidFill>
                  <a:schemeClr val="tx1"/>
                </a:solidFill>
              </a:rPr>
              <a:t> </a:t>
            </a:r>
          </a:p>
          <a:p>
            <a:pPr algn="l"/>
            <a:endParaRPr lang="sl-SI" sz="1800" dirty="0"/>
          </a:p>
        </p:txBody>
      </p:sp>
    </p:spTree>
    <p:extLst>
      <p:ext uri="{BB962C8B-B14F-4D97-AF65-F5344CB8AC3E}">
        <p14:creationId xmlns:p14="http://schemas.microsoft.com/office/powerpoint/2010/main" val="41231312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1822287365"/>
              </p:ext>
            </p:extLst>
          </p:nvPr>
        </p:nvGraphicFramePr>
        <p:xfrm>
          <a:off x="179512" y="116633"/>
          <a:ext cx="8856984" cy="6429803"/>
        </p:xfrm>
        <a:graphic>
          <a:graphicData uri="http://schemas.openxmlformats.org/drawingml/2006/table">
            <a:tbl>
              <a:tblPr firstRow="1" firstCol="1" bandRow="1">
                <a:tableStyleId>{5C22544A-7EE6-4342-B048-85BDC9FD1C3A}</a:tableStyleId>
              </a:tblPr>
              <a:tblGrid>
                <a:gridCol w="2277841"/>
                <a:gridCol w="3415871"/>
                <a:gridCol w="3163272"/>
              </a:tblGrid>
              <a:tr h="346953">
                <a:tc>
                  <a:txBody>
                    <a:bodyPr/>
                    <a:lstStyle/>
                    <a:p>
                      <a:pPr marL="457200" algn="ctr">
                        <a:lnSpc>
                          <a:spcPct val="115000"/>
                        </a:lnSpc>
                        <a:spcAft>
                          <a:spcPts val="0"/>
                        </a:spcAft>
                      </a:pPr>
                      <a:r>
                        <a:rPr lang="sl-SI" sz="1050" dirty="0">
                          <a:effectLst/>
                        </a:rPr>
                        <a:t>Kazalnik</a:t>
                      </a:r>
                      <a:endParaRPr lang="sl-SI" sz="1050" dirty="0">
                        <a:effectLst/>
                        <a:latin typeface="Calibri"/>
                        <a:ea typeface="Calibri"/>
                        <a:cs typeface="Times New Roman"/>
                      </a:endParaRPr>
                    </a:p>
                  </a:txBody>
                  <a:tcPr marL="33416" marR="33416" marT="0" marB="0"/>
                </a:tc>
                <a:tc>
                  <a:txBody>
                    <a:bodyPr/>
                    <a:lstStyle/>
                    <a:p>
                      <a:pPr marL="457200" algn="ctr">
                        <a:lnSpc>
                          <a:spcPct val="115000"/>
                        </a:lnSpc>
                        <a:spcAft>
                          <a:spcPts val="0"/>
                        </a:spcAft>
                      </a:pPr>
                      <a:r>
                        <a:rPr lang="sl-SI" sz="1050" dirty="0">
                          <a:effectLst/>
                        </a:rPr>
                        <a:t>+</a:t>
                      </a:r>
                    </a:p>
                    <a:p>
                      <a:pPr marL="457200" algn="ctr">
                        <a:lnSpc>
                          <a:spcPct val="115000"/>
                        </a:lnSpc>
                        <a:spcAft>
                          <a:spcPts val="0"/>
                        </a:spcAft>
                      </a:pPr>
                      <a:r>
                        <a:rPr lang="sl-SI" sz="1050" dirty="0">
                          <a:effectLst/>
                        </a:rPr>
                        <a:t>MOČNA PODROČJA</a:t>
                      </a:r>
                      <a:endParaRPr lang="sl-SI" sz="1050" dirty="0">
                        <a:effectLst/>
                        <a:latin typeface="Calibri"/>
                        <a:ea typeface="Calibri"/>
                        <a:cs typeface="Times New Roman"/>
                      </a:endParaRPr>
                    </a:p>
                  </a:txBody>
                  <a:tcPr marL="33416" marR="33416" marT="0" marB="0"/>
                </a:tc>
                <a:tc>
                  <a:txBody>
                    <a:bodyPr/>
                    <a:lstStyle/>
                    <a:p>
                      <a:pPr marL="457200" algn="ctr">
                        <a:lnSpc>
                          <a:spcPct val="115000"/>
                        </a:lnSpc>
                        <a:spcAft>
                          <a:spcPts val="0"/>
                        </a:spcAft>
                      </a:pPr>
                      <a:r>
                        <a:rPr lang="sl-SI" sz="1050">
                          <a:effectLst/>
                        </a:rPr>
                        <a:t>-</a:t>
                      </a:r>
                    </a:p>
                    <a:p>
                      <a:pPr marL="457200" algn="ctr">
                        <a:lnSpc>
                          <a:spcPct val="115000"/>
                        </a:lnSpc>
                        <a:spcAft>
                          <a:spcPts val="0"/>
                        </a:spcAft>
                      </a:pPr>
                      <a:r>
                        <a:rPr lang="sl-SI" sz="1050">
                          <a:effectLst/>
                        </a:rPr>
                        <a:t>ŠIBKA PODROČJA</a:t>
                      </a:r>
                      <a:endParaRPr lang="sl-SI" sz="1050">
                        <a:effectLst/>
                        <a:latin typeface="Calibri"/>
                        <a:ea typeface="Calibri"/>
                        <a:cs typeface="Times New Roman"/>
                      </a:endParaRPr>
                    </a:p>
                  </a:txBody>
                  <a:tcPr marL="33416" marR="33416" marT="0" marB="0"/>
                </a:tc>
              </a:tr>
              <a:tr h="1207520">
                <a:tc>
                  <a:txBody>
                    <a:bodyPr/>
                    <a:lstStyle/>
                    <a:p>
                      <a:pPr marL="457200">
                        <a:lnSpc>
                          <a:spcPct val="115000"/>
                        </a:lnSpc>
                        <a:spcAft>
                          <a:spcPts val="0"/>
                        </a:spcAft>
                      </a:pPr>
                      <a:r>
                        <a:rPr lang="sl-SI" sz="1050" dirty="0">
                          <a:effectLst/>
                        </a:rPr>
                        <a:t>Učitelji se samoizobražujejo na predmetnem področju</a:t>
                      </a:r>
                      <a:endParaRPr lang="sl-SI" sz="1050" dirty="0">
                        <a:effectLst/>
                        <a:latin typeface="Calibri"/>
                        <a:ea typeface="Calibri"/>
                        <a:cs typeface="Times New Roman"/>
                      </a:endParaRPr>
                    </a:p>
                  </a:txBody>
                  <a:tcPr marL="33416" marR="33416" marT="0" marB="0"/>
                </a:tc>
                <a:tc>
                  <a:txBody>
                    <a:bodyPr/>
                    <a:lstStyle/>
                    <a:p>
                      <a:pPr marL="457200">
                        <a:lnSpc>
                          <a:spcPct val="115000"/>
                        </a:lnSpc>
                        <a:spcAft>
                          <a:spcPts val="0"/>
                        </a:spcAft>
                      </a:pPr>
                      <a:r>
                        <a:rPr lang="sl-SI" sz="1050" dirty="0">
                          <a:effectLst/>
                        </a:rPr>
                        <a:t>-predmetna  področja</a:t>
                      </a:r>
                    </a:p>
                    <a:p>
                      <a:pPr marL="457200">
                        <a:lnSpc>
                          <a:spcPct val="115000"/>
                        </a:lnSpc>
                        <a:spcAft>
                          <a:spcPts val="0"/>
                        </a:spcAft>
                      </a:pPr>
                      <a:r>
                        <a:rPr lang="sl-SI" sz="1050" dirty="0">
                          <a:effectLst/>
                        </a:rPr>
                        <a:t>-specialno didaktične vsebine</a:t>
                      </a:r>
                    </a:p>
                    <a:p>
                      <a:pPr marL="457200">
                        <a:lnSpc>
                          <a:spcPct val="115000"/>
                        </a:lnSpc>
                        <a:spcAft>
                          <a:spcPts val="0"/>
                        </a:spcAft>
                      </a:pPr>
                      <a:r>
                        <a:rPr lang="sl-SI" sz="1050" dirty="0">
                          <a:effectLst/>
                        </a:rPr>
                        <a:t>-računalniško opismenjevanje</a:t>
                      </a:r>
                      <a:endParaRPr lang="sl-SI" sz="1050" dirty="0">
                        <a:effectLst/>
                        <a:latin typeface="Calibri"/>
                        <a:ea typeface="Calibri"/>
                        <a:cs typeface="Times New Roman"/>
                      </a:endParaRPr>
                    </a:p>
                  </a:txBody>
                  <a:tcPr marL="33416" marR="33416" marT="0" marB="0"/>
                </a:tc>
                <a:tc>
                  <a:txBody>
                    <a:bodyPr/>
                    <a:lstStyle/>
                    <a:p>
                      <a:pPr marL="457200">
                        <a:lnSpc>
                          <a:spcPct val="115000"/>
                        </a:lnSpc>
                        <a:spcAft>
                          <a:spcPts val="0"/>
                        </a:spcAft>
                      </a:pPr>
                      <a:r>
                        <a:rPr lang="sl-SI" sz="1050" dirty="0">
                          <a:effectLst/>
                        </a:rPr>
                        <a:t>-spodbujanje ustvarjalnosti</a:t>
                      </a:r>
                    </a:p>
                    <a:p>
                      <a:pPr marL="457200">
                        <a:lnSpc>
                          <a:spcPct val="115000"/>
                        </a:lnSpc>
                        <a:spcAft>
                          <a:spcPts val="0"/>
                        </a:spcAft>
                      </a:pPr>
                      <a:r>
                        <a:rPr lang="sl-SI" sz="1050" dirty="0">
                          <a:effectLst/>
                        </a:rPr>
                        <a:t>*</a:t>
                      </a:r>
                      <a:r>
                        <a:rPr lang="sl-SI" sz="1050" i="1" dirty="0">
                          <a:solidFill>
                            <a:srgbClr val="FF0000"/>
                          </a:solidFill>
                          <a:effectLst/>
                        </a:rPr>
                        <a:t>omogočiti več časa za delo</a:t>
                      </a:r>
                    </a:p>
                    <a:p>
                      <a:pPr marL="457200">
                        <a:lnSpc>
                          <a:spcPct val="115000"/>
                        </a:lnSpc>
                        <a:spcAft>
                          <a:spcPts val="0"/>
                        </a:spcAft>
                      </a:pPr>
                      <a:r>
                        <a:rPr lang="sl-SI" sz="1050" i="1" dirty="0">
                          <a:solidFill>
                            <a:srgbClr val="FF0000"/>
                          </a:solidFill>
                          <a:effectLst/>
                        </a:rPr>
                        <a:t>*dopuščanje, da se na napakah učimo</a:t>
                      </a:r>
                    </a:p>
                    <a:p>
                      <a:pPr marL="457200">
                        <a:lnSpc>
                          <a:spcPct val="115000"/>
                        </a:lnSpc>
                        <a:spcAft>
                          <a:spcPts val="0"/>
                        </a:spcAft>
                      </a:pPr>
                      <a:r>
                        <a:rPr lang="sl-SI" sz="1050" i="1" dirty="0">
                          <a:solidFill>
                            <a:srgbClr val="FF0000"/>
                          </a:solidFill>
                          <a:effectLst/>
                        </a:rPr>
                        <a:t>*spodbujati nenavadne rešitve (NPZ to zavira!)</a:t>
                      </a:r>
                    </a:p>
                    <a:p>
                      <a:pPr marL="457200">
                        <a:lnSpc>
                          <a:spcPct val="115000"/>
                        </a:lnSpc>
                        <a:spcAft>
                          <a:spcPts val="0"/>
                        </a:spcAft>
                      </a:pPr>
                      <a:r>
                        <a:rPr lang="sl-SI" sz="1050" dirty="0">
                          <a:effectLst/>
                        </a:rPr>
                        <a:t>-študijske mreže</a:t>
                      </a:r>
                    </a:p>
                    <a:p>
                      <a:pPr marL="457200">
                        <a:lnSpc>
                          <a:spcPct val="115000"/>
                        </a:lnSpc>
                        <a:spcAft>
                          <a:spcPts val="0"/>
                        </a:spcAft>
                      </a:pPr>
                      <a:r>
                        <a:rPr lang="sl-SI" sz="1050" dirty="0">
                          <a:effectLst/>
                        </a:rPr>
                        <a:t>*</a:t>
                      </a:r>
                      <a:r>
                        <a:rPr lang="sl-SI" sz="1050" i="1" dirty="0">
                          <a:solidFill>
                            <a:srgbClr val="FF0000"/>
                          </a:solidFill>
                          <a:effectLst/>
                        </a:rPr>
                        <a:t>izbiramo kvalitetna usposabljanja</a:t>
                      </a:r>
                      <a:endParaRPr lang="sl-SI" sz="1050" i="1" dirty="0">
                        <a:solidFill>
                          <a:srgbClr val="FF0000"/>
                        </a:solidFill>
                        <a:effectLst/>
                        <a:latin typeface="Calibri"/>
                        <a:ea typeface="Calibri"/>
                        <a:cs typeface="Times New Roman"/>
                      </a:endParaRPr>
                    </a:p>
                  </a:txBody>
                  <a:tcPr marL="33416" marR="33416" marT="0" marB="0"/>
                </a:tc>
              </a:tr>
              <a:tr h="2294290">
                <a:tc>
                  <a:txBody>
                    <a:bodyPr/>
                    <a:lstStyle/>
                    <a:p>
                      <a:pPr marL="457200">
                        <a:lnSpc>
                          <a:spcPct val="115000"/>
                        </a:lnSpc>
                        <a:spcAft>
                          <a:spcPts val="0"/>
                        </a:spcAft>
                      </a:pPr>
                      <a:r>
                        <a:rPr lang="sl-SI" sz="1050">
                          <a:effectLst/>
                        </a:rPr>
                        <a:t>Učitelji pozitivno  ocenjujejo lastno delavno uspešnost</a:t>
                      </a:r>
                      <a:endParaRPr lang="sl-SI" sz="1050">
                        <a:effectLst/>
                        <a:latin typeface="Calibri"/>
                        <a:ea typeface="Calibri"/>
                        <a:cs typeface="Times New Roman"/>
                      </a:endParaRPr>
                    </a:p>
                  </a:txBody>
                  <a:tcPr marL="33416" marR="33416" marT="0" marB="0"/>
                </a:tc>
                <a:tc>
                  <a:txBody>
                    <a:bodyPr/>
                    <a:lstStyle/>
                    <a:p>
                      <a:pPr marL="457200">
                        <a:lnSpc>
                          <a:spcPct val="115000"/>
                        </a:lnSpc>
                        <a:spcAft>
                          <a:spcPts val="0"/>
                        </a:spcAft>
                      </a:pPr>
                      <a:r>
                        <a:rPr lang="sl-SI" sz="1050" dirty="0">
                          <a:effectLst/>
                        </a:rPr>
                        <a:t>-ZANESLJIVOST</a:t>
                      </a:r>
                    </a:p>
                    <a:p>
                      <a:pPr marL="457200">
                        <a:lnSpc>
                          <a:spcPct val="115000"/>
                        </a:lnSpc>
                        <a:spcAft>
                          <a:spcPts val="0"/>
                        </a:spcAft>
                      </a:pPr>
                      <a:r>
                        <a:rPr lang="sl-SI" sz="1050" dirty="0">
                          <a:effectLst/>
                        </a:rPr>
                        <a:t>(izpolnjevanje nalog skladno z dogovori, celovito prenašanje informacij uporabnikom, ob potrebi dodatno delo)</a:t>
                      </a:r>
                    </a:p>
                    <a:p>
                      <a:pPr marL="457200">
                        <a:lnSpc>
                          <a:spcPct val="115000"/>
                        </a:lnSpc>
                        <a:spcAft>
                          <a:spcPts val="0"/>
                        </a:spcAft>
                      </a:pPr>
                      <a:r>
                        <a:rPr lang="sl-SI" sz="1050" dirty="0">
                          <a:effectLst/>
                        </a:rPr>
                        <a:t>-SAMOSTOJNOT&amp;USTVARJALNOST</a:t>
                      </a:r>
                    </a:p>
                    <a:p>
                      <a:pPr marL="457200">
                        <a:lnSpc>
                          <a:spcPct val="115000"/>
                        </a:lnSpc>
                        <a:spcAft>
                          <a:spcPts val="0"/>
                        </a:spcAft>
                      </a:pPr>
                      <a:r>
                        <a:rPr lang="sl-SI" sz="1050" dirty="0">
                          <a:effectLst/>
                        </a:rPr>
                        <a:t>(samostojnost, natančnost, ustvarjalnost)</a:t>
                      </a:r>
                      <a:endParaRPr lang="sl-SI" sz="1050" dirty="0">
                        <a:effectLst/>
                        <a:latin typeface="Calibri"/>
                        <a:ea typeface="Calibri"/>
                        <a:cs typeface="Times New Roman"/>
                      </a:endParaRPr>
                    </a:p>
                  </a:txBody>
                  <a:tcPr marL="33416" marR="33416" marT="0" marB="0"/>
                </a:tc>
                <a:tc>
                  <a:txBody>
                    <a:bodyPr/>
                    <a:lstStyle/>
                    <a:p>
                      <a:pPr marL="457200">
                        <a:lnSpc>
                          <a:spcPct val="115000"/>
                        </a:lnSpc>
                        <a:spcAft>
                          <a:spcPts val="0"/>
                        </a:spcAft>
                      </a:pPr>
                      <a:r>
                        <a:rPr lang="sl-SI" sz="1050" dirty="0">
                          <a:effectLst/>
                        </a:rPr>
                        <a:t>-DRUGE SPOSOBNOSTI</a:t>
                      </a:r>
                    </a:p>
                    <a:p>
                      <a:pPr marL="457200">
                        <a:lnSpc>
                          <a:spcPct val="115000"/>
                        </a:lnSpc>
                        <a:spcAft>
                          <a:spcPts val="0"/>
                        </a:spcAft>
                      </a:pPr>
                      <a:r>
                        <a:rPr lang="sl-SI" sz="1050" dirty="0">
                          <a:effectLst/>
                        </a:rPr>
                        <a:t>(interdisciplinarnost, komuniciranje, odnos do uporabnikov storitev)</a:t>
                      </a:r>
                    </a:p>
                    <a:p>
                      <a:pPr marL="457200">
                        <a:lnSpc>
                          <a:spcPct val="115000"/>
                        </a:lnSpc>
                        <a:spcAft>
                          <a:spcPts val="0"/>
                        </a:spcAft>
                      </a:pPr>
                      <a:r>
                        <a:rPr lang="sl-SI" sz="1050" dirty="0">
                          <a:effectLst/>
                        </a:rPr>
                        <a:t>*</a:t>
                      </a:r>
                      <a:r>
                        <a:rPr lang="sl-SI" sz="1050" i="1" dirty="0">
                          <a:solidFill>
                            <a:srgbClr val="FF0000"/>
                          </a:solidFill>
                          <a:effectLst/>
                        </a:rPr>
                        <a:t>spoštovanje znanja drugega</a:t>
                      </a:r>
                    </a:p>
                    <a:p>
                      <a:pPr marL="457200">
                        <a:lnSpc>
                          <a:spcPct val="115000"/>
                        </a:lnSpc>
                        <a:spcAft>
                          <a:spcPts val="0"/>
                        </a:spcAft>
                      </a:pPr>
                      <a:r>
                        <a:rPr lang="sl-SI" sz="1050" dirty="0">
                          <a:effectLst/>
                        </a:rPr>
                        <a:t>-REZULTATI DELA</a:t>
                      </a:r>
                    </a:p>
                    <a:p>
                      <a:pPr marL="457200">
                        <a:lnSpc>
                          <a:spcPct val="115000"/>
                        </a:lnSpc>
                        <a:spcAft>
                          <a:spcPts val="0"/>
                        </a:spcAft>
                      </a:pPr>
                      <a:r>
                        <a:rPr lang="sl-SI" sz="1050" dirty="0">
                          <a:effectLst/>
                        </a:rPr>
                        <a:t>(obseg dela, strokovnost, pravočasnost)</a:t>
                      </a:r>
                    </a:p>
                    <a:p>
                      <a:pPr marL="457200">
                        <a:lnSpc>
                          <a:spcPct val="115000"/>
                        </a:lnSpc>
                        <a:spcAft>
                          <a:spcPts val="0"/>
                        </a:spcAft>
                      </a:pPr>
                      <a:r>
                        <a:rPr lang="sl-SI" sz="1050" i="1" dirty="0">
                          <a:solidFill>
                            <a:srgbClr val="FF0000"/>
                          </a:solidFill>
                          <a:effectLst/>
                        </a:rPr>
                        <a:t>* krepiti odgovornost in avtonomnost učitelja</a:t>
                      </a:r>
                    </a:p>
                    <a:p>
                      <a:pPr marL="457200">
                        <a:lnSpc>
                          <a:spcPct val="115000"/>
                        </a:lnSpc>
                        <a:spcAft>
                          <a:spcPts val="0"/>
                        </a:spcAft>
                      </a:pPr>
                      <a:r>
                        <a:rPr lang="sl-SI" sz="1050" dirty="0">
                          <a:effectLst/>
                        </a:rPr>
                        <a:t>-KVALITETA SODELOVANJA IN ORGANIZACIJE</a:t>
                      </a:r>
                    </a:p>
                    <a:p>
                      <a:pPr marL="457200">
                        <a:lnSpc>
                          <a:spcPct val="115000"/>
                        </a:lnSpc>
                        <a:spcAft>
                          <a:spcPts val="0"/>
                        </a:spcAft>
                      </a:pPr>
                      <a:r>
                        <a:rPr lang="sl-SI" sz="1050" dirty="0">
                          <a:effectLst/>
                        </a:rPr>
                        <a:t>(znanje se ne prenaša)</a:t>
                      </a:r>
                    </a:p>
                    <a:p>
                      <a:pPr marL="457200">
                        <a:lnSpc>
                          <a:spcPct val="115000"/>
                        </a:lnSpc>
                        <a:spcAft>
                          <a:spcPts val="0"/>
                        </a:spcAft>
                      </a:pPr>
                      <a:r>
                        <a:rPr lang="sl-SI" sz="1050" dirty="0">
                          <a:effectLst/>
                        </a:rPr>
                        <a:t>*</a:t>
                      </a:r>
                      <a:r>
                        <a:rPr lang="sl-SI" sz="1050" i="1" dirty="0">
                          <a:solidFill>
                            <a:srgbClr val="FF0000"/>
                          </a:solidFill>
                          <a:effectLst/>
                        </a:rPr>
                        <a:t>spodbujati medsebojno sodelovanje</a:t>
                      </a:r>
                    </a:p>
                    <a:p>
                      <a:pPr marL="457200">
                        <a:lnSpc>
                          <a:spcPct val="115000"/>
                        </a:lnSpc>
                        <a:spcAft>
                          <a:spcPts val="0"/>
                        </a:spcAft>
                      </a:pPr>
                      <a:r>
                        <a:rPr lang="sl-SI" sz="1050" i="1" dirty="0">
                          <a:solidFill>
                            <a:srgbClr val="FF0000"/>
                          </a:solidFill>
                          <a:effectLst/>
                        </a:rPr>
                        <a:t>*spodbujati prenos znanja med učitelji</a:t>
                      </a:r>
                      <a:endParaRPr lang="sl-SI" sz="1050" i="1" dirty="0">
                        <a:solidFill>
                          <a:srgbClr val="FF0000"/>
                        </a:solidFill>
                        <a:effectLst/>
                        <a:latin typeface="Calibri"/>
                        <a:ea typeface="Calibri"/>
                        <a:cs typeface="Times New Roman"/>
                      </a:endParaRPr>
                    </a:p>
                  </a:txBody>
                  <a:tcPr marL="33416" marR="33416" marT="0" marB="0"/>
                </a:tc>
              </a:tr>
              <a:tr h="1304124">
                <a:tc>
                  <a:txBody>
                    <a:bodyPr/>
                    <a:lstStyle/>
                    <a:p>
                      <a:pPr marL="457200">
                        <a:lnSpc>
                          <a:spcPct val="115000"/>
                        </a:lnSpc>
                        <a:spcAft>
                          <a:spcPts val="0"/>
                        </a:spcAft>
                      </a:pPr>
                      <a:r>
                        <a:rPr lang="sl-SI" sz="1050">
                          <a:effectLst/>
                        </a:rPr>
                        <a:t>Naše učitelje spodbujamo k samoizobraževanju (MEDSEBOJNE HOSPITACIJE)</a:t>
                      </a:r>
                      <a:endParaRPr lang="sl-SI" sz="1050">
                        <a:effectLst/>
                        <a:latin typeface="Calibri"/>
                        <a:ea typeface="Calibri"/>
                        <a:cs typeface="Times New Roman"/>
                      </a:endParaRPr>
                    </a:p>
                  </a:txBody>
                  <a:tcPr marL="33416" marR="33416" marT="0" marB="0"/>
                </a:tc>
                <a:tc>
                  <a:txBody>
                    <a:bodyPr/>
                    <a:lstStyle/>
                    <a:p>
                      <a:pPr algn="just">
                        <a:lnSpc>
                          <a:spcPct val="115000"/>
                        </a:lnSpc>
                        <a:spcAft>
                          <a:spcPts val="0"/>
                        </a:spcAft>
                      </a:pPr>
                      <a:r>
                        <a:rPr lang="sl-SI" sz="1050">
                          <a:effectLst/>
                        </a:rPr>
                        <a:t>1. Ukrepi lanske samoevalvacije</a:t>
                      </a:r>
                    </a:p>
                    <a:p>
                      <a:pPr algn="just">
                        <a:lnSpc>
                          <a:spcPct val="115000"/>
                        </a:lnSpc>
                        <a:spcAft>
                          <a:spcPts val="0"/>
                        </a:spcAft>
                      </a:pPr>
                      <a:r>
                        <a:rPr lang="sl-SI" sz="1050">
                          <a:effectLst/>
                        </a:rPr>
                        <a:t>2. Lanske medsebojne hospitacije</a:t>
                      </a:r>
                    </a:p>
                    <a:p>
                      <a:pPr marL="457200" algn="just">
                        <a:lnSpc>
                          <a:spcPct val="115000"/>
                        </a:lnSpc>
                        <a:spcAft>
                          <a:spcPts val="0"/>
                        </a:spcAft>
                      </a:pPr>
                      <a:r>
                        <a:rPr lang="sl-SI" sz="1050">
                          <a:effectLst/>
                        </a:rPr>
                        <a:t> </a:t>
                      </a:r>
                    </a:p>
                    <a:p>
                      <a:pPr marL="457200" algn="just">
                        <a:lnSpc>
                          <a:spcPct val="115000"/>
                        </a:lnSpc>
                        <a:spcAft>
                          <a:spcPts val="0"/>
                        </a:spcAft>
                      </a:pPr>
                      <a:r>
                        <a:rPr lang="sl-SI" sz="1050">
                          <a:effectLst/>
                        </a:rPr>
                        <a:t>     -KAJ izboljšat?</a:t>
                      </a:r>
                    </a:p>
                    <a:p>
                      <a:pPr marL="457200" algn="just">
                        <a:lnSpc>
                          <a:spcPct val="115000"/>
                        </a:lnSpc>
                        <a:spcAft>
                          <a:spcPts val="0"/>
                        </a:spcAft>
                      </a:pPr>
                      <a:r>
                        <a:rPr lang="sl-SI" sz="1050">
                          <a:effectLst/>
                        </a:rPr>
                        <a:t>     -KAKO izboljšat?</a:t>
                      </a:r>
                    </a:p>
                    <a:p>
                      <a:pPr marL="457200" algn="just">
                        <a:lnSpc>
                          <a:spcPct val="115000"/>
                        </a:lnSpc>
                        <a:spcAft>
                          <a:spcPts val="0"/>
                        </a:spcAft>
                      </a:pPr>
                      <a:r>
                        <a:rPr lang="sl-SI" sz="1050">
                          <a:effectLst/>
                        </a:rPr>
                        <a:t> </a:t>
                      </a:r>
                      <a:endParaRPr lang="sl-SI" sz="1050">
                        <a:effectLst/>
                        <a:latin typeface="Calibri"/>
                        <a:ea typeface="Calibri"/>
                        <a:cs typeface="Times New Roman"/>
                      </a:endParaRPr>
                    </a:p>
                  </a:txBody>
                  <a:tcPr marL="33416" marR="33416" marT="0" marB="0"/>
                </a:tc>
                <a:tc>
                  <a:txBody>
                    <a:bodyPr/>
                    <a:lstStyle/>
                    <a:p>
                      <a:pPr marL="457200" algn="just">
                        <a:lnSpc>
                          <a:spcPct val="115000"/>
                        </a:lnSpc>
                        <a:spcAft>
                          <a:spcPts val="0"/>
                        </a:spcAft>
                      </a:pPr>
                      <a:r>
                        <a:rPr lang="sl-SI" sz="1050" dirty="0">
                          <a:effectLst/>
                        </a:rPr>
                        <a:t>-postavljanje ciljev</a:t>
                      </a:r>
                    </a:p>
                    <a:p>
                      <a:pPr marL="457200" algn="just">
                        <a:lnSpc>
                          <a:spcPct val="115000"/>
                        </a:lnSpc>
                        <a:spcAft>
                          <a:spcPts val="0"/>
                        </a:spcAft>
                      </a:pPr>
                      <a:r>
                        <a:rPr lang="sl-SI" sz="1050" dirty="0">
                          <a:effectLst/>
                        </a:rPr>
                        <a:t>*</a:t>
                      </a:r>
                      <a:r>
                        <a:rPr lang="sl-SI" sz="1050" i="1" dirty="0">
                          <a:solidFill>
                            <a:srgbClr val="FF0000"/>
                          </a:solidFill>
                          <a:effectLst/>
                        </a:rPr>
                        <a:t>CILJNO NAČRTOVANJE in delo</a:t>
                      </a:r>
                    </a:p>
                    <a:p>
                      <a:pPr marL="457200" algn="just">
                        <a:lnSpc>
                          <a:spcPct val="115000"/>
                        </a:lnSpc>
                        <a:spcAft>
                          <a:spcPts val="0"/>
                        </a:spcAft>
                      </a:pPr>
                      <a:r>
                        <a:rPr lang="sl-SI" sz="1050" dirty="0">
                          <a:effectLst/>
                        </a:rPr>
                        <a:t>-namen opazovanja</a:t>
                      </a:r>
                    </a:p>
                    <a:p>
                      <a:pPr marL="457200" algn="just">
                        <a:lnSpc>
                          <a:spcPct val="115000"/>
                        </a:lnSpc>
                        <a:spcAft>
                          <a:spcPts val="0"/>
                        </a:spcAft>
                      </a:pPr>
                      <a:r>
                        <a:rPr lang="sl-SI" sz="1050" dirty="0">
                          <a:effectLst/>
                        </a:rPr>
                        <a:t>*</a:t>
                      </a:r>
                      <a:r>
                        <a:rPr lang="sl-SI" sz="1050" i="1" dirty="0">
                          <a:solidFill>
                            <a:srgbClr val="FF0000"/>
                          </a:solidFill>
                          <a:effectLst/>
                        </a:rPr>
                        <a:t>usmerjeno delovanje</a:t>
                      </a:r>
                    </a:p>
                    <a:p>
                      <a:pPr marL="457200" algn="just">
                        <a:lnSpc>
                          <a:spcPct val="115000"/>
                        </a:lnSpc>
                        <a:spcAft>
                          <a:spcPts val="0"/>
                        </a:spcAft>
                      </a:pPr>
                      <a:r>
                        <a:rPr lang="sl-SI" sz="1050" dirty="0">
                          <a:effectLst/>
                        </a:rPr>
                        <a:t>-razumevanje-povezovanje</a:t>
                      </a:r>
                      <a:endParaRPr lang="sl-SI" sz="1050" dirty="0">
                        <a:effectLst/>
                        <a:latin typeface="Calibri"/>
                        <a:ea typeface="Calibri"/>
                        <a:cs typeface="Times New Roman"/>
                      </a:endParaRPr>
                    </a:p>
                  </a:txBody>
                  <a:tcPr marL="33416" marR="33416" marT="0" marB="0"/>
                </a:tc>
              </a:tr>
              <a:tr h="869415">
                <a:tc>
                  <a:txBody>
                    <a:bodyPr/>
                    <a:lstStyle/>
                    <a:p>
                      <a:pPr marL="457200">
                        <a:lnSpc>
                          <a:spcPct val="115000"/>
                        </a:lnSpc>
                        <a:spcAft>
                          <a:spcPts val="0"/>
                        </a:spcAft>
                      </a:pPr>
                      <a:r>
                        <a:rPr lang="sl-SI" sz="1050">
                          <a:effectLst/>
                        </a:rPr>
                        <a:t>Učitelji pri samoizobraževanju izhajajo iz lastnih potreb oz. šibkosti.</a:t>
                      </a:r>
                      <a:endParaRPr lang="sl-SI" sz="1050">
                        <a:effectLst/>
                        <a:latin typeface="Calibri"/>
                        <a:ea typeface="Calibri"/>
                        <a:cs typeface="Times New Roman"/>
                      </a:endParaRPr>
                    </a:p>
                  </a:txBody>
                  <a:tcPr marL="33416" marR="33416" marT="0" marB="0"/>
                </a:tc>
                <a:tc>
                  <a:txBody>
                    <a:bodyPr/>
                    <a:lstStyle/>
                    <a:p>
                      <a:pPr marL="457200">
                        <a:lnSpc>
                          <a:spcPct val="115000"/>
                        </a:lnSpc>
                        <a:spcAft>
                          <a:spcPts val="0"/>
                        </a:spcAft>
                      </a:pPr>
                      <a:r>
                        <a:rPr lang="sl-SI" sz="1050">
                          <a:effectLst/>
                        </a:rPr>
                        <a:t>-medsebojen hospitacije spodbujajo profesionalni razvoj učitelja</a:t>
                      </a:r>
                    </a:p>
                    <a:p>
                      <a:pPr marL="457200">
                        <a:lnSpc>
                          <a:spcPct val="115000"/>
                        </a:lnSpc>
                        <a:spcAft>
                          <a:spcPts val="0"/>
                        </a:spcAft>
                      </a:pPr>
                      <a:r>
                        <a:rPr lang="sl-SI" sz="1050">
                          <a:effectLst/>
                        </a:rPr>
                        <a:t>(KOMUNIKACIJA )</a:t>
                      </a:r>
                    </a:p>
                    <a:p>
                      <a:pPr marL="457200">
                        <a:lnSpc>
                          <a:spcPct val="115000"/>
                        </a:lnSpc>
                        <a:spcAft>
                          <a:spcPts val="0"/>
                        </a:spcAft>
                      </a:pPr>
                      <a:r>
                        <a:rPr lang="sl-SI" sz="1050">
                          <a:effectLst/>
                        </a:rPr>
                        <a:t>-delo na sebi</a:t>
                      </a:r>
                      <a:endParaRPr lang="sl-SI" sz="1050">
                        <a:effectLst/>
                        <a:latin typeface="Calibri"/>
                        <a:ea typeface="Calibri"/>
                        <a:cs typeface="Times New Roman"/>
                      </a:endParaRPr>
                    </a:p>
                  </a:txBody>
                  <a:tcPr marL="33416" marR="33416" marT="0" marB="0"/>
                </a:tc>
                <a:tc>
                  <a:txBody>
                    <a:bodyPr/>
                    <a:lstStyle/>
                    <a:p>
                      <a:pPr marL="457200" algn="just">
                        <a:lnSpc>
                          <a:spcPct val="115000"/>
                        </a:lnSpc>
                        <a:spcAft>
                          <a:spcPts val="0"/>
                        </a:spcAft>
                      </a:pPr>
                      <a:r>
                        <a:rPr lang="sl-SI" sz="1050" dirty="0">
                          <a:effectLst/>
                        </a:rPr>
                        <a:t>-ukrepi PREDLOG:</a:t>
                      </a:r>
                    </a:p>
                    <a:p>
                      <a:pPr marL="457200" algn="just">
                        <a:lnSpc>
                          <a:spcPct val="115000"/>
                        </a:lnSpc>
                        <a:spcAft>
                          <a:spcPts val="0"/>
                        </a:spcAft>
                      </a:pPr>
                      <a:r>
                        <a:rPr lang="sl-SI" sz="1050" dirty="0">
                          <a:effectLst/>
                        </a:rPr>
                        <a:t>              ? Šola</a:t>
                      </a:r>
                    </a:p>
                    <a:p>
                      <a:pPr marL="457200" algn="just">
                        <a:lnSpc>
                          <a:spcPct val="115000"/>
                        </a:lnSpc>
                        <a:spcAft>
                          <a:spcPts val="0"/>
                        </a:spcAft>
                      </a:pPr>
                      <a:r>
                        <a:rPr lang="sl-SI" sz="1050" dirty="0">
                          <a:effectLst/>
                        </a:rPr>
                        <a:t>              ? Učitelj </a:t>
                      </a:r>
                      <a:endParaRPr lang="sl-SI" sz="1050" dirty="0">
                        <a:effectLst/>
                        <a:latin typeface="Calibri"/>
                        <a:ea typeface="Calibri"/>
                        <a:cs typeface="Times New Roman"/>
                      </a:endParaRPr>
                    </a:p>
                  </a:txBody>
                  <a:tcPr marL="33416" marR="33416" marT="0" marB="0"/>
                </a:tc>
              </a:tr>
              <a:tr h="386408">
                <a:tc>
                  <a:txBody>
                    <a:bodyPr/>
                    <a:lstStyle/>
                    <a:p>
                      <a:pPr marL="457200">
                        <a:lnSpc>
                          <a:spcPct val="115000"/>
                        </a:lnSpc>
                        <a:spcAft>
                          <a:spcPts val="0"/>
                        </a:spcAft>
                      </a:pPr>
                      <a:r>
                        <a:rPr lang="sl-SI" sz="900" dirty="0">
                          <a:effectLst/>
                        </a:rPr>
                        <a:t>? V kolikšni meri pridobljena znanja vpeljujejo učitelji v svoje delo</a:t>
                      </a:r>
                      <a:endParaRPr lang="sl-SI" sz="900" dirty="0">
                        <a:effectLst/>
                        <a:latin typeface="Calibri"/>
                        <a:ea typeface="Calibri"/>
                        <a:cs typeface="Times New Roman"/>
                      </a:endParaRPr>
                    </a:p>
                  </a:txBody>
                  <a:tcPr marL="33416" marR="33416" marT="0" marB="0"/>
                </a:tc>
                <a:tc>
                  <a:txBody>
                    <a:bodyPr/>
                    <a:lstStyle/>
                    <a:p>
                      <a:pPr marL="457200" algn="just">
                        <a:lnSpc>
                          <a:spcPct val="115000"/>
                        </a:lnSpc>
                        <a:spcAft>
                          <a:spcPts val="0"/>
                        </a:spcAft>
                      </a:pPr>
                      <a:r>
                        <a:rPr lang="sl-SI" sz="600" dirty="0">
                          <a:effectLst/>
                        </a:rPr>
                        <a:t> </a:t>
                      </a:r>
                      <a:endParaRPr lang="sl-SI" sz="600" dirty="0" smtClean="0">
                        <a:effectLst/>
                      </a:endParaRPr>
                    </a:p>
                    <a:p>
                      <a:pPr marL="628650" indent="-171450" algn="just">
                        <a:lnSpc>
                          <a:spcPct val="115000"/>
                        </a:lnSpc>
                        <a:spcAft>
                          <a:spcPts val="0"/>
                        </a:spcAft>
                        <a:buFont typeface="Arial" panose="020B0604020202020204" pitchFamily="34" charset="0"/>
                        <a:buChar char="•"/>
                      </a:pPr>
                      <a:r>
                        <a:rPr lang="sl-SI" sz="1050" dirty="0" smtClean="0">
                          <a:solidFill>
                            <a:srgbClr val="FF0000"/>
                          </a:solidFill>
                          <a:effectLst/>
                          <a:latin typeface="Calibri"/>
                          <a:ea typeface="Calibri"/>
                          <a:cs typeface="Times New Roman"/>
                        </a:rPr>
                        <a:t>Besedilo z rdečo barvo predstavlja možne ukrepe</a:t>
                      </a:r>
                      <a:endParaRPr lang="sl-SI" sz="1050" dirty="0">
                        <a:solidFill>
                          <a:srgbClr val="FF0000"/>
                        </a:solidFill>
                        <a:effectLst/>
                        <a:latin typeface="Calibri"/>
                        <a:ea typeface="Calibri"/>
                        <a:cs typeface="Times New Roman"/>
                      </a:endParaRPr>
                    </a:p>
                  </a:txBody>
                  <a:tcPr marL="33416" marR="33416" marT="0" marB="0"/>
                </a:tc>
                <a:tc>
                  <a:txBody>
                    <a:bodyPr/>
                    <a:lstStyle/>
                    <a:p>
                      <a:pPr marL="457200" algn="just">
                        <a:lnSpc>
                          <a:spcPct val="115000"/>
                        </a:lnSpc>
                        <a:spcAft>
                          <a:spcPts val="0"/>
                        </a:spcAft>
                      </a:pPr>
                      <a:endParaRPr lang="sl-SI" sz="600" dirty="0" smtClean="0">
                        <a:effectLst/>
                      </a:endParaRPr>
                    </a:p>
                    <a:p>
                      <a:pPr marL="457200" algn="just">
                        <a:lnSpc>
                          <a:spcPct val="115000"/>
                        </a:lnSpc>
                        <a:spcAft>
                          <a:spcPts val="0"/>
                        </a:spcAft>
                      </a:pPr>
                      <a:r>
                        <a:rPr lang="sl-SI" sz="600" dirty="0">
                          <a:effectLst/>
                        </a:rPr>
                        <a:t> </a:t>
                      </a:r>
                      <a:r>
                        <a:rPr lang="sl-SI" sz="1050" dirty="0" smtClean="0">
                          <a:solidFill>
                            <a:srgbClr val="FF0000"/>
                          </a:solidFill>
                          <a:effectLst/>
                        </a:rPr>
                        <a:t>tu se naše delo z UZ nadaljuje …</a:t>
                      </a:r>
                      <a:endParaRPr lang="sl-SI" sz="500" dirty="0">
                        <a:effectLst/>
                        <a:latin typeface="Calibri"/>
                        <a:ea typeface="Calibri"/>
                        <a:cs typeface="Times New Roman"/>
                      </a:endParaRPr>
                    </a:p>
                  </a:txBody>
                  <a:tcPr marL="33416" marR="33416" marT="0" marB="0"/>
                </a:tc>
              </a:tr>
            </a:tbl>
          </a:graphicData>
        </a:graphic>
      </p:graphicFrame>
      <p:sp>
        <p:nvSpPr>
          <p:cNvPr id="3" name="Rectangle 1"/>
          <p:cNvSpPr>
            <a:spLocks noChangeArrowheads="1"/>
          </p:cNvSpPr>
          <p:nvPr/>
        </p:nvSpPr>
        <p:spPr bwMode="auto">
          <a:xfrm>
            <a:off x="3035300" y="279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l-SI" altLang="sl-SI" sz="1800" b="0" i="0" u="none" strike="noStrike" cap="none" normalizeH="0" baseline="0" smtClean="0">
                <a:ln>
                  <a:noFill/>
                </a:ln>
                <a:solidFill>
                  <a:schemeClr val="tx1"/>
                </a:solidFill>
                <a:effectLst/>
                <a:latin typeface="Arial" pitchFamily="34" charset="0"/>
                <a:cs typeface="Arial" pitchFamily="34" charset="0"/>
              </a:rPr>
              <a:t/>
            </a:r>
            <a:br>
              <a:rPr kumimoji="0" lang="sl-SI" altLang="sl-SI" sz="1800" b="0" i="0" u="none" strike="noStrike" cap="none" normalizeH="0" baseline="0" smtClean="0">
                <a:ln>
                  <a:noFill/>
                </a:ln>
                <a:solidFill>
                  <a:schemeClr val="tx1"/>
                </a:solidFill>
                <a:effectLst/>
                <a:latin typeface="Arial" pitchFamily="34" charset="0"/>
                <a:cs typeface="Arial" pitchFamily="34" charset="0"/>
              </a:rPr>
            </a:br>
            <a:endParaRPr kumimoji="0" lang="sl-SI" altLang="sl-SI" sz="1800"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2"/>
          <p:cNvSpPr>
            <a:spLocks noChangeArrowheads="1"/>
          </p:cNvSpPr>
          <p:nvPr/>
        </p:nvSpPr>
        <p:spPr bwMode="auto">
          <a:xfrm>
            <a:off x="3035300" y="279400"/>
            <a:ext cx="3017838" cy="6350"/>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l-SI"/>
          </a:p>
        </p:txBody>
      </p:sp>
      <p:sp>
        <p:nvSpPr>
          <p:cNvPr id="5" name="Rectangle 3"/>
          <p:cNvSpPr>
            <a:spLocks noChangeArrowheads="1"/>
          </p:cNvSpPr>
          <p:nvPr/>
        </p:nvSpPr>
        <p:spPr bwMode="auto">
          <a:xfrm>
            <a:off x="3035300" y="28575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l-SI" altLang="sl-SI" sz="1000" b="0" i="0" u="none" strike="noStrike" cap="none" normalizeH="0" baseline="30000" smtClean="0">
                <a:ln>
                  <a:noFill/>
                </a:ln>
                <a:solidFill>
                  <a:schemeClr val="tx1"/>
                </a:solidFill>
                <a:effectLst/>
                <a:latin typeface="Arial" pitchFamily="34" charset="0"/>
                <a:ea typeface="Calibri" pitchFamily="34" charset="0"/>
                <a:cs typeface="Times New Roman" pitchFamily="18" charset="0"/>
                <a:hlinkClick r:id="rId2"/>
              </a:rPr>
              <a:t>[</a:t>
            </a:r>
            <a:r>
              <a:rPr kumimoji="0" lang="sl-SI" altLang="sl-SI" sz="1000" b="0" i="0" u="none" strike="noStrike" cap="none" normalizeH="0" baseline="30000" smtClean="0" bmk="">
                <a:ln>
                  <a:noFill/>
                </a:ln>
                <a:solidFill>
                  <a:schemeClr val="tx1"/>
                </a:solidFill>
                <a:effectLst/>
                <a:latin typeface="Arial" pitchFamily="34" charset="0"/>
                <a:ea typeface="Calibri" pitchFamily="34" charset="0"/>
                <a:cs typeface="Times New Roman" pitchFamily="18" charset="0"/>
                <a:hlinkClick r:id="rId2"/>
              </a:rPr>
              <a:t>1]</a:t>
            </a:r>
            <a:r>
              <a:rPr kumimoji="0" lang="sl-SI" altLang="sl-SI" sz="10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 </a:t>
            </a:r>
            <a:r>
              <a:rPr kumimoji="0" lang="sl-SI" altLang="sl-SI" sz="1000" b="0" i="0" u="none" strike="noStrike" cap="none" normalizeH="0" baseline="0" smtClean="0">
                <a:ln>
                  <a:noFill/>
                </a:ln>
                <a:solidFill>
                  <a:srgbClr val="00B050"/>
                </a:solidFill>
                <a:effectLst/>
                <a:latin typeface="Arial" pitchFamily="34" charset="0"/>
                <a:ea typeface="Calibri" pitchFamily="34" charset="0"/>
                <a:cs typeface="Arial" pitchFamily="34" charset="0"/>
              </a:rPr>
              <a:t>KAKO preseči šibka področja?</a:t>
            </a:r>
            <a:endParaRPr kumimoji="0" lang="sl-SI" altLang="sl-SI"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0539679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476673"/>
            <a:ext cx="7772400" cy="720079"/>
          </a:xfrm>
        </p:spPr>
        <p:txBody>
          <a:bodyPr>
            <a:normAutofit/>
          </a:bodyPr>
          <a:lstStyle/>
          <a:p>
            <a:r>
              <a:rPr lang="sl-SI" sz="3200" dirty="0" smtClean="0"/>
              <a:t>Viri in literatura</a:t>
            </a:r>
            <a:endParaRPr lang="sl-SI" sz="3200" dirty="0"/>
          </a:p>
        </p:txBody>
      </p:sp>
      <p:sp>
        <p:nvSpPr>
          <p:cNvPr id="3" name="Podnaslov 2"/>
          <p:cNvSpPr>
            <a:spLocks noGrp="1"/>
          </p:cNvSpPr>
          <p:nvPr>
            <p:ph type="subTitle" idx="1"/>
          </p:nvPr>
        </p:nvSpPr>
        <p:spPr>
          <a:xfrm>
            <a:off x="611560" y="1700808"/>
            <a:ext cx="7776864" cy="3672408"/>
          </a:xfrm>
        </p:spPr>
        <p:txBody>
          <a:bodyPr>
            <a:normAutofit fontScale="77500" lnSpcReduction="20000"/>
          </a:bodyPr>
          <a:lstStyle/>
          <a:p>
            <a:pPr algn="l"/>
            <a:r>
              <a:rPr lang="sl-SI" sz="2600" b="1" dirty="0">
                <a:solidFill>
                  <a:schemeClr val="tx1"/>
                </a:solidFill>
              </a:rPr>
              <a:t>1. Musek Lešnik, Kristjan in Katra Bergant. 2001. </a:t>
            </a:r>
            <a:r>
              <a:rPr lang="sl-SI" sz="2600" b="1" i="1" dirty="0" err="1">
                <a:solidFill>
                  <a:schemeClr val="tx1"/>
                </a:solidFill>
              </a:rPr>
              <a:t>Samoevalvacija</a:t>
            </a:r>
            <a:r>
              <a:rPr lang="sl-SI" sz="2600" b="1" i="1" dirty="0">
                <a:solidFill>
                  <a:schemeClr val="tx1"/>
                </a:solidFill>
              </a:rPr>
              <a:t> v vzgojno izobraževalnih ustanovah</a:t>
            </a:r>
            <a:r>
              <a:rPr lang="sl-SI" sz="2600" b="1" dirty="0">
                <a:solidFill>
                  <a:schemeClr val="tx1"/>
                </a:solidFill>
              </a:rPr>
              <a:t>. Ljubljana: Inštitut za psihologijo osebnosti.</a:t>
            </a:r>
          </a:p>
          <a:p>
            <a:pPr algn="l"/>
            <a:r>
              <a:rPr lang="sl-SI" sz="2600" b="1" dirty="0">
                <a:solidFill>
                  <a:schemeClr val="tx1"/>
                </a:solidFill>
              </a:rPr>
              <a:t> </a:t>
            </a:r>
          </a:p>
          <a:p>
            <a:pPr algn="l"/>
            <a:r>
              <a:rPr lang="sl-SI" sz="2600" b="1" dirty="0">
                <a:solidFill>
                  <a:schemeClr val="tx1"/>
                </a:solidFill>
              </a:rPr>
              <a:t>2. Sagadin, J. (2001). Pregledno o kvalitativnem empiričnem pedagoškem raziskovanju. </a:t>
            </a:r>
            <a:r>
              <a:rPr lang="sl-SI" sz="2600" b="1" i="1" dirty="0">
                <a:solidFill>
                  <a:schemeClr val="tx1"/>
                </a:solidFill>
              </a:rPr>
              <a:t>Sodobna pedagogika</a:t>
            </a:r>
            <a:r>
              <a:rPr lang="sl-SI" sz="2600" b="1" dirty="0">
                <a:solidFill>
                  <a:schemeClr val="tx1"/>
                </a:solidFill>
              </a:rPr>
              <a:t>, </a:t>
            </a:r>
            <a:r>
              <a:rPr lang="sl-SI" sz="2600" b="1" i="1" dirty="0">
                <a:solidFill>
                  <a:schemeClr val="tx1"/>
                </a:solidFill>
              </a:rPr>
              <a:t>52 </a:t>
            </a:r>
            <a:r>
              <a:rPr lang="sl-SI" sz="2600" b="1" dirty="0">
                <a:solidFill>
                  <a:schemeClr val="tx1"/>
                </a:solidFill>
              </a:rPr>
              <a:t>(2), str. 12.</a:t>
            </a:r>
          </a:p>
          <a:p>
            <a:pPr algn="l"/>
            <a:r>
              <a:rPr lang="sl-SI" sz="2600" b="1" dirty="0">
                <a:solidFill>
                  <a:schemeClr val="tx1"/>
                </a:solidFill>
              </a:rPr>
              <a:t> </a:t>
            </a:r>
          </a:p>
          <a:p>
            <a:pPr algn="l"/>
            <a:r>
              <a:rPr lang="sl-SI" sz="2600" b="1" dirty="0">
                <a:solidFill>
                  <a:schemeClr val="tx1"/>
                </a:solidFill>
              </a:rPr>
              <a:t>3. Valenčič </a:t>
            </a:r>
            <a:r>
              <a:rPr lang="sl-SI" sz="2600" b="1" dirty="0" err="1">
                <a:solidFill>
                  <a:schemeClr val="tx1"/>
                </a:solidFill>
              </a:rPr>
              <a:t>Zuljan</a:t>
            </a:r>
            <a:r>
              <a:rPr lang="sl-SI" sz="2600" b="1" dirty="0">
                <a:solidFill>
                  <a:schemeClr val="tx1"/>
                </a:solidFill>
              </a:rPr>
              <a:t>, M. (2001b): Modeli in načela profesionalnega razvoja, Sodobna pedagogika, št. 2, str. 122-141</a:t>
            </a:r>
          </a:p>
          <a:p>
            <a:pPr algn="l"/>
            <a:r>
              <a:rPr lang="sl-SI" sz="2600" b="1" dirty="0">
                <a:solidFill>
                  <a:schemeClr val="tx1"/>
                </a:solidFill>
              </a:rPr>
              <a:t> </a:t>
            </a:r>
          </a:p>
          <a:p>
            <a:pPr algn="l"/>
            <a:r>
              <a:rPr lang="sl-SI" sz="2600" b="1" dirty="0">
                <a:solidFill>
                  <a:schemeClr val="tx1"/>
                </a:solidFill>
              </a:rPr>
              <a:t>4. Tomić, A. 2002. Spremljanje pouka. Ljubljana: Zavod RS za šolstvo.</a:t>
            </a:r>
          </a:p>
          <a:p>
            <a:pPr algn="l"/>
            <a:r>
              <a:rPr lang="sl-SI" sz="2600" b="1" dirty="0">
                <a:solidFill>
                  <a:schemeClr val="tx1"/>
                </a:solidFill>
              </a:rPr>
              <a:t> </a:t>
            </a:r>
          </a:p>
          <a:p>
            <a:pPr algn="l"/>
            <a:endParaRPr lang="sl-SI" b="1" dirty="0">
              <a:solidFill>
                <a:schemeClr val="tx1"/>
              </a:solidFill>
            </a:endParaRPr>
          </a:p>
        </p:txBody>
      </p:sp>
    </p:spTree>
    <p:extLst>
      <p:ext uri="{BB962C8B-B14F-4D97-AF65-F5344CB8AC3E}">
        <p14:creationId xmlns:p14="http://schemas.microsoft.com/office/powerpoint/2010/main" val="654233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755576" y="692696"/>
            <a:ext cx="7416824" cy="2523768"/>
          </a:xfrm>
          <a:prstGeom prst="rect">
            <a:avLst/>
          </a:prstGeom>
        </p:spPr>
        <p:txBody>
          <a:bodyPr wrap="square">
            <a:spAutoFit/>
          </a:bodyPr>
          <a:lstStyle/>
          <a:p>
            <a:r>
              <a:rPr lang="sl-SI" sz="2400" b="1" dirty="0" smtClean="0"/>
              <a:t>»</a:t>
            </a:r>
            <a:r>
              <a:rPr lang="sl-SI" sz="2400" b="1" i="1" dirty="0" smtClean="0"/>
              <a:t>Da bi uspeli v spreminjajočem se in vedno bolj kompleksnem svetu, je bistveno, da šole rastejo, se razvijajo, prilagajajo in prevzemajo pobude za spremembe, da bi lahko nadzorovale svojo lastno prihodnost</a:t>
            </a:r>
            <a:r>
              <a:rPr lang="sl-SI" sz="2400" b="1" dirty="0" smtClean="0"/>
              <a:t>.« </a:t>
            </a:r>
          </a:p>
          <a:p>
            <a:endParaRPr lang="sl-SI" sz="2400" b="1" dirty="0" smtClean="0"/>
          </a:p>
          <a:p>
            <a:r>
              <a:rPr lang="sl-SI" sz="1400" dirty="0" smtClean="0"/>
              <a:t>(</a:t>
            </a:r>
            <a:r>
              <a:rPr lang="sl-SI" sz="1400" dirty="0" err="1" smtClean="0"/>
              <a:t>Stoll</a:t>
            </a:r>
            <a:r>
              <a:rPr lang="sl-SI" sz="1400" dirty="0" smtClean="0"/>
              <a:t>, 2006, </a:t>
            </a:r>
            <a:r>
              <a:rPr lang="sl-SI" sz="1400" dirty="0" err="1" smtClean="0"/>
              <a:t>Leading</a:t>
            </a:r>
            <a:r>
              <a:rPr lang="sl-SI" sz="1400" dirty="0" smtClean="0"/>
              <a:t> </a:t>
            </a:r>
            <a:r>
              <a:rPr lang="sl-SI" sz="1400" dirty="0" err="1" smtClean="0"/>
              <a:t>Schools</a:t>
            </a:r>
            <a:r>
              <a:rPr lang="sl-SI" sz="1400" dirty="0" smtClean="0"/>
              <a:t>..)</a:t>
            </a:r>
            <a:endParaRPr lang="sl-SI" sz="1400" dirty="0"/>
          </a:p>
        </p:txBody>
      </p:sp>
      <p:sp>
        <p:nvSpPr>
          <p:cNvPr id="3" name="Pravokotnik 2"/>
          <p:cNvSpPr/>
          <p:nvPr/>
        </p:nvSpPr>
        <p:spPr>
          <a:xfrm>
            <a:off x="547685" y="3356992"/>
            <a:ext cx="7416824" cy="2308324"/>
          </a:xfrm>
          <a:prstGeom prst="rect">
            <a:avLst/>
          </a:prstGeom>
        </p:spPr>
        <p:txBody>
          <a:bodyPr wrap="square">
            <a:spAutoFit/>
          </a:bodyPr>
          <a:lstStyle/>
          <a:p>
            <a:endParaRPr lang="sl-SI" sz="2400" dirty="0" smtClean="0"/>
          </a:p>
          <a:p>
            <a:r>
              <a:rPr lang="sl-SI" sz="2400" dirty="0" smtClean="0"/>
              <a:t>Problem laičnega poseganja v šolstvo so vedno bolj široko opredeljena pričakovanja in naloge učitelja. Ob tem je še bolj kot kdajkoli prej </a:t>
            </a:r>
            <a:r>
              <a:rPr lang="sl-SI" sz="2400" b="1" dirty="0" smtClean="0"/>
              <a:t>pomembna</a:t>
            </a:r>
            <a:r>
              <a:rPr lang="sl-SI" sz="2400" dirty="0" smtClean="0"/>
              <a:t> strokovna oz. </a:t>
            </a:r>
            <a:r>
              <a:rPr lang="sl-SI" sz="2400" b="1" dirty="0" smtClean="0"/>
              <a:t>profesionalna usposobljenost</a:t>
            </a:r>
            <a:r>
              <a:rPr lang="sl-SI" sz="2400" dirty="0" smtClean="0"/>
              <a:t> in </a:t>
            </a:r>
            <a:r>
              <a:rPr lang="sl-SI" sz="2400" b="1" dirty="0" smtClean="0"/>
              <a:t>avtonomno delovanje</a:t>
            </a:r>
            <a:r>
              <a:rPr lang="sl-SI" sz="2400" dirty="0" smtClean="0"/>
              <a:t> slehernega učitelja.</a:t>
            </a:r>
            <a:endParaRPr lang="sl-SI" sz="2400" dirty="0"/>
          </a:p>
        </p:txBody>
      </p:sp>
    </p:spTree>
    <p:extLst>
      <p:ext uri="{BB962C8B-B14F-4D97-AF65-F5344CB8AC3E}">
        <p14:creationId xmlns:p14="http://schemas.microsoft.com/office/powerpoint/2010/main" val="20141312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1772817"/>
            <a:ext cx="7772400" cy="1827634"/>
          </a:xfrm>
        </p:spPr>
        <p:txBody>
          <a:bodyPr>
            <a:normAutofit fontScale="90000"/>
          </a:bodyPr>
          <a:lstStyle/>
          <a:p>
            <a:r>
              <a:rPr lang="sl-SI" dirty="0" smtClean="0"/>
              <a:t>Cilj:</a:t>
            </a:r>
            <a:br>
              <a:rPr lang="sl-SI" dirty="0" smtClean="0"/>
            </a:br>
            <a:r>
              <a:rPr lang="sl-SI" dirty="0" smtClean="0"/>
              <a:t>SPODBUJATI SAMOIZOBRAŽEVANJE UČITELJEV</a:t>
            </a:r>
            <a:endParaRPr lang="sl-SI" dirty="0"/>
          </a:p>
        </p:txBody>
      </p:sp>
      <p:sp>
        <p:nvSpPr>
          <p:cNvPr id="3" name="Podnaslov 2"/>
          <p:cNvSpPr>
            <a:spLocks noGrp="1"/>
          </p:cNvSpPr>
          <p:nvPr>
            <p:ph type="subTitle" idx="1"/>
          </p:nvPr>
        </p:nvSpPr>
        <p:spPr/>
        <p:txBody>
          <a:bodyPr/>
          <a:lstStyle/>
          <a:p>
            <a:r>
              <a:rPr lang="sl-SI" dirty="0" smtClean="0">
                <a:solidFill>
                  <a:srgbClr val="0070C0"/>
                </a:solidFill>
              </a:rPr>
              <a:t>NAMEN:</a:t>
            </a:r>
          </a:p>
          <a:p>
            <a:pPr marL="457200" indent="-457200">
              <a:buFont typeface="Arial" pitchFamily="34" charset="0"/>
              <a:buChar char="•"/>
            </a:pPr>
            <a:r>
              <a:rPr lang="sl-SI" dirty="0" smtClean="0">
                <a:solidFill>
                  <a:srgbClr val="0070C0"/>
                </a:solidFill>
              </a:rPr>
              <a:t>Profesionalni razvoj učitelja</a:t>
            </a:r>
          </a:p>
          <a:p>
            <a:pPr marL="457200" indent="-457200">
              <a:buFont typeface="Arial" pitchFamily="34" charset="0"/>
              <a:buChar char="•"/>
            </a:pPr>
            <a:r>
              <a:rPr lang="sl-SI" dirty="0" smtClean="0">
                <a:solidFill>
                  <a:srgbClr val="0070C0"/>
                </a:solidFill>
              </a:rPr>
              <a:t>Dvig kvalitete dela</a:t>
            </a:r>
          </a:p>
          <a:p>
            <a:endParaRPr lang="sl-SI" dirty="0"/>
          </a:p>
        </p:txBody>
      </p:sp>
    </p:spTree>
    <p:extLst>
      <p:ext uri="{BB962C8B-B14F-4D97-AF65-F5344CB8AC3E}">
        <p14:creationId xmlns:p14="http://schemas.microsoft.com/office/powerpoint/2010/main" val="96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746282103"/>
              </p:ext>
            </p:extLst>
          </p:nvPr>
        </p:nvGraphicFramePr>
        <p:xfrm>
          <a:off x="395536" y="260648"/>
          <a:ext cx="8136904" cy="6048671"/>
        </p:xfrm>
        <a:graphic>
          <a:graphicData uri="http://schemas.openxmlformats.org/drawingml/2006/table">
            <a:tbl>
              <a:tblPr firstRow="1" firstCol="1" bandRow="1">
                <a:tableStyleId>{5C22544A-7EE6-4342-B048-85BDC9FD1C3A}</a:tableStyleId>
              </a:tblPr>
              <a:tblGrid>
                <a:gridCol w="2111105"/>
                <a:gridCol w="2000128"/>
                <a:gridCol w="1829850"/>
                <a:gridCol w="2195821"/>
              </a:tblGrid>
              <a:tr h="788957">
                <a:tc>
                  <a:txBody>
                    <a:bodyPr/>
                    <a:lstStyle/>
                    <a:p>
                      <a:pPr>
                        <a:lnSpc>
                          <a:spcPct val="115000"/>
                        </a:lnSpc>
                        <a:spcAft>
                          <a:spcPts val="0"/>
                        </a:spcAft>
                      </a:pPr>
                      <a:r>
                        <a:rPr lang="sl-SI" sz="1400" dirty="0">
                          <a:effectLst/>
                        </a:rPr>
                        <a:t>Kakšni želimo biti?</a:t>
                      </a:r>
                      <a:endParaRPr lang="sl-SI" sz="1400" dirty="0">
                        <a:effectLst/>
                        <a:latin typeface="Calibri"/>
                        <a:ea typeface="Calibri"/>
                        <a:cs typeface="Times New Roman"/>
                      </a:endParaRPr>
                    </a:p>
                  </a:txBody>
                  <a:tcPr marL="68580" marR="68580" marT="0" marB="0"/>
                </a:tc>
                <a:tc>
                  <a:txBody>
                    <a:bodyPr/>
                    <a:lstStyle/>
                    <a:p>
                      <a:pPr>
                        <a:lnSpc>
                          <a:spcPct val="115000"/>
                        </a:lnSpc>
                        <a:spcAft>
                          <a:spcPts val="0"/>
                        </a:spcAft>
                      </a:pPr>
                      <a:r>
                        <a:rPr lang="sl-SI" sz="1400" dirty="0">
                          <a:effectLst/>
                        </a:rPr>
                        <a:t>V kolikšni meri že dosegamo standarde kakovosti? Kakšni smo?</a:t>
                      </a:r>
                      <a:endParaRPr lang="sl-SI" sz="1400" dirty="0">
                        <a:effectLst/>
                        <a:latin typeface="Calibri"/>
                        <a:ea typeface="Calibri"/>
                        <a:cs typeface="Times New Roman"/>
                      </a:endParaRPr>
                    </a:p>
                  </a:txBody>
                  <a:tcPr marL="68580" marR="68580" marT="0" marB="0"/>
                </a:tc>
                <a:tc>
                  <a:txBody>
                    <a:bodyPr/>
                    <a:lstStyle/>
                    <a:p>
                      <a:pPr>
                        <a:lnSpc>
                          <a:spcPct val="115000"/>
                        </a:lnSpc>
                        <a:spcAft>
                          <a:spcPts val="0"/>
                        </a:spcAft>
                      </a:pPr>
                      <a:r>
                        <a:rPr lang="sl-SI" sz="1400" dirty="0">
                          <a:effectLst/>
                        </a:rPr>
                        <a:t>Od koga dobimo podatke?</a:t>
                      </a:r>
                      <a:endParaRPr lang="sl-SI" sz="1400" dirty="0">
                        <a:effectLst/>
                        <a:latin typeface="Calibri"/>
                        <a:ea typeface="Calibri"/>
                        <a:cs typeface="Times New Roman"/>
                      </a:endParaRPr>
                    </a:p>
                  </a:txBody>
                  <a:tcPr marL="68580" marR="68580" marT="0" marB="0"/>
                </a:tc>
                <a:tc>
                  <a:txBody>
                    <a:bodyPr/>
                    <a:lstStyle/>
                    <a:p>
                      <a:pPr>
                        <a:lnSpc>
                          <a:spcPct val="115000"/>
                        </a:lnSpc>
                        <a:spcAft>
                          <a:spcPts val="0"/>
                        </a:spcAft>
                      </a:pPr>
                      <a:r>
                        <a:rPr lang="sl-SI" sz="1400" dirty="0">
                          <a:effectLst/>
                        </a:rPr>
                        <a:t>Kako bomo zbrali potrebne podatke?</a:t>
                      </a:r>
                      <a:endParaRPr lang="sl-SI" sz="1400" dirty="0">
                        <a:effectLst/>
                        <a:latin typeface="Calibri"/>
                        <a:ea typeface="Calibri"/>
                        <a:cs typeface="Times New Roman"/>
                      </a:endParaRPr>
                    </a:p>
                  </a:txBody>
                  <a:tcPr marL="68580" marR="68580" marT="0" marB="0"/>
                </a:tc>
              </a:tr>
              <a:tr h="525971">
                <a:tc>
                  <a:txBody>
                    <a:bodyPr/>
                    <a:lstStyle/>
                    <a:p>
                      <a:pPr>
                        <a:lnSpc>
                          <a:spcPct val="115000"/>
                        </a:lnSpc>
                        <a:spcAft>
                          <a:spcPts val="0"/>
                        </a:spcAft>
                      </a:pPr>
                      <a:r>
                        <a:rPr lang="sl-SI" sz="1400" dirty="0">
                          <a:effectLst/>
                        </a:rPr>
                        <a:t>KAZALNIK (standard)</a:t>
                      </a:r>
                    </a:p>
                    <a:p>
                      <a:pPr>
                        <a:lnSpc>
                          <a:spcPct val="115000"/>
                        </a:lnSpc>
                        <a:spcAft>
                          <a:spcPts val="0"/>
                        </a:spcAft>
                      </a:pPr>
                      <a:r>
                        <a:rPr lang="sl-SI" sz="1400" dirty="0">
                          <a:effectLst/>
                        </a:rPr>
                        <a:t>KAKOVOSTI</a:t>
                      </a:r>
                      <a:endParaRPr lang="sl-SI" sz="1400" dirty="0">
                        <a:effectLst/>
                        <a:latin typeface="Calibri"/>
                        <a:ea typeface="Calibri"/>
                        <a:cs typeface="Times New Roman"/>
                      </a:endParaRPr>
                    </a:p>
                  </a:txBody>
                  <a:tcPr marL="68580" marR="68580" marT="0" marB="0"/>
                </a:tc>
                <a:tc>
                  <a:txBody>
                    <a:bodyPr/>
                    <a:lstStyle/>
                    <a:p>
                      <a:pPr>
                        <a:lnSpc>
                          <a:spcPct val="115000"/>
                        </a:lnSpc>
                        <a:spcAft>
                          <a:spcPts val="0"/>
                        </a:spcAft>
                      </a:pPr>
                      <a:r>
                        <a:rPr lang="sl-SI" sz="1400" dirty="0">
                          <a:effectLst/>
                        </a:rPr>
                        <a:t>SAMOEVALVACIJSKA VPRAŠANJA</a:t>
                      </a:r>
                      <a:endParaRPr lang="sl-SI" sz="1400" dirty="0">
                        <a:effectLst/>
                        <a:latin typeface="Calibri"/>
                        <a:ea typeface="Calibri"/>
                        <a:cs typeface="Times New Roman"/>
                      </a:endParaRPr>
                    </a:p>
                  </a:txBody>
                  <a:tcPr marL="68580" marR="68580" marT="0" marB="0"/>
                </a:tc>
                <a:tc>
                  <a:txBody>
                    <a:bodyPr/>
                    <a:lstStyle/>
                    <a:p>
                      <a:pPr>
                        <a:lnSpc>
                          <a:spcPct val="115000"/>
                        </a:lnSpc>
                        <a:spcAft>
                          <a:spcPts val="0"/>
                        </a:spcAft>
                      </a:pPr>
                      <a:r>
                        <a:rPr lang="sl-SI" sz="1400" dirty="0">
                          <a:effectLst/>
                        </a:rPr>
                        <a:t>VZOREC (subjekti)</a:t>
                      </a:r>
                      <a:endParaRPr lang="sl-SI" sz="1400" dirty="0">
                        <a:effectLst/>
                        <a:latin typeface="Calibri"/>
                        <a:ea typeface="Calibri"/>
                        <a:cs typeface="Times New Roman"/>
                      </a:endParaRPr>
                    </a:p>
                  </a:txBody>
                  <a:tcPr marL="68580" marR="68580" marT="0" marB="0"/>
                </a:tc>
                <a:tc>
                  <a:txBody>
                    <a:bodyPr/>
                    <a:lstStyle/>
                    <a:p>
                      <a:pPr>
                        <a:lnSpc>
                          <a:spcPct val="115000"/>
                        </a:lnSpc>
                        <a:spcAft>
                          <a:spcPts val="0"/>
                        </a:spcAft>
                      </a:pPr>
                      <a:r>
                        <a:rPr lang="sl-SI" sz="1400" dirty="0">
                          <a:effectLst/>
                        </a:rPr>
                        <a:t>METODA</a:t>
                      </a:r>
                      <a:endParaRPr lang="sl-SI" sz="1400" dirty="0">
                        <a:effectLst/>
                        <a:latin typeface="Calibri"/>
                        <a:ea typeface="Calibri"/>
                        <a:cs typeface="Times New Roman"/>
                      </a:endParaRPr>
                    </a:p>
                  </a:txBody>
                  <a:tcPr marL="68580" marR="68580" marT="0" marB="0"/>
                </a:tc>
              </a:tr>
              <a:tr h="1051943">
                <a:tc>
                  <a:txBody>
                    <a:bodyPr/>
                    <a:lstStyle/>
                    <a:p>
                      <a:pPr>
                        <a:lnSpc>
                          <a:spcPct val="115000"/>
                        </a:lnSpc>
                        <a:spcAft>
                          <a:spcPts val="0"/>
                        </a:spcAft>
                      </a:pPr>
                      <a:r>
                        <a:rPr lang="sl-SI" sz="1400" dirty="0">
                          <a:effectLst/>
                        </a:rPr>
                        <a:t>Naši učitelji se samoizobražujejo na predmetnem področju  tudi izven šole.</a:t>
                      </a:r>
                      <a:endParaRPr lang="sl-SI" sz="1400" dirty="0">
                        <a:effectLst/>
                        <a:latin typeface="Calibri"/>
                        <a:ea typeface="Calibri"/>
                        <a:cs typeface="Times New Roman"/>
                      </a:endParaRPr>
                    </a:p>
                  </a:txBody>
                  <a:tcPr marL="68580" marR="68580" marT="0" marB="0"/>
                </a:tc>
                <a:tc>
                  <a:txBody>
                    <a:bodyPr/>
                    <a:lstStyle/>
                    <a:p>
                      <a:pPr>
                        <a:lnSpc>
                          <a:spcPct val="115000"/>
                        </a:lnSpc>
                        <a:spcAft>
                          <a:spcPts val="0"/>
                        </a:spcAft>
                      </a:pPr>
                      <a:r>
                        <a:rPr lang="sl-SI" sz="1400">
                          <a:effectLst/>
                        </a:rPr>
                        <a:t>Kako spremljamo samoizobraževanje učiteljev?</a:t>
                      </a:r>
                      <a:endParaRPr lang="sl-SI" sz="1400">
                        <a:effectLst/>
                        <a:latin typeface="Calibri"/>
                        <a:ea typeface="Calibri"/>
                        <a:cs typeface="Times New Roman"/>
                      </a:endParaRPr>
                    </a:p>
                  </a:txBody>
                  <a:tcPr marL="68580" marR="68580" marT="0" marB="0"/>
                </a:tc>
                <a:tc>
                  <a:txBody>
                    <a:bodyPr/>
                    <a:lstStyle/>
                    <a:p>
                      <a:pPr>
                        <a:lnSpc>
                          <a:spcPct val="115000"/>
                        </a:lnSpc>
                        <a:spcAft>
                          <a:spcPts val="0"/>
                        </a:spcAft>
                      </a:pPr>
                      <a:r>
                        <a:rPr lang="sl-SI" sz="1400" dirty="0">
                          <a:effectLst/>
                        </a:rPr>
                        <a:t>Učitelji </a:t>
                      </a:r>
                      <a:endParaRPr lang="sl-SI" sz="1400" dirty="0">
                        <a:effectLst/>
                        <a:latin typeface="Calibri"/>
                        <a:ea typeface="Calibri"/>
                        <a:cs typeface="Times New Roman"/>
                      </a:endParaRPr>
                    </a:p>
                  </a:txBody>
                  <a:tcPr marL="68580" marR="68580" marT="0" marB="0"/>
                </a:tc>
                <a:tc>
                  <a:txBody>
                    <a:bodyPr/>
                    <a:lstStyle/>
                    <a:p>
                      <a:pPr>
                        <a:lnSpc>
                          <a:spcPct val="115000"/>
                        </a:lnSpc>
                        <a:spcAft>
                          <a:spcPts val="0"/>
                        </a:spcAft>
                      </a:pPr>
                      <a:r>
                        <a:rPr lang="sl-SI" sz="1400" dirty="0">
                          <a:effectLst/>
                        </a:rPr>
                        <a:t>Tabela izobraževanj izven šole na lastno pobudo,</a:t>
                      </a:r>
                    </a:p>
                    <a:p>
                      <a:pPr>
                        <a:lnSpc>
                          <a:spcPct val="115000"/>
                        </a:lnSpc>
                        <a:spcAft>
                          <a:spcPts val="0"/>
                        </a:spcAft>
                      </a:pPr>
                      <a:r>
                        <a:rPr lang="sl-SI" sz="1400" dirty="0">
                          <a:effectLst/>
                        </a:rPr>
                        <a:t>interna usposabljanja med učitelji.</a:t>
                      </a:r>
                      <a:endParaRPr lang="sl-SI" sz="1400" dirty="0">
                        <a:effectLst/>
                        <a:latin typeface="Calibri"/>
                        <a:ea typeface="Calibri"/>
                        <a:cs typeface="Times New Roman"/>
                      </a:endParaRPr>
                    </a:p>
                  </a:txBody>
                  <a:tcPr marL="68580" marR="68580" marT="0" marB="0"/>
                </a:tc>
              </a:tr>
              <a:tr h="788957">
                <a:tc>
                  <a:txBody>
                    <a:bodyPr/>
                    <a:lstStyle/>
                    <a:p>
                      <a:pPr>
                        <a:lnSpc>
                          <a:spcPct val="115000"/>
                        </a:lnSpc>
                        <a:spcAft>
                          <a:spcPts val="0"/>
                        </a:spcAft>
                      </a:pPr>
                      <a:r>
                        <a:rPr lang="sl-SI" sz="1400">
                          <a:effectLst/>
                        </a:rPr>
                        <a:t>Učitelji pozitivno ocenjujejo</a:t>
                      </a:r>
                    </a:p>
                    <a:p>
                      <a:pPr>
                        <a:lnSpc>
                          <a:spcPct val="115000"/>
                        </a:lnSpc>
                        <a:spcAft>
                          <a:spcPts val="0"/>
                        </a:spcAft>
                      </a:pPr>
                      <a:r>
                        <a:rPr lang="sl-SI" sz="1400">
                          <a:effectLst/>
                        </a:rPr>
                        <a:t>lastno delavno uspešnost.</a:t>
                      </a:r>
                      <a:endParaRPr lang="sl-SI" sz="1400">
                        <a:effectLst/>
                        <a:latin typeface="Calibri"/>
                        <a:ea typeface="Calibri"/>
                        <a:cs typeface="Times New Roman"/>
                      </a:endParaRPr>
                    </a:p>
                  </a:txBody>
                  <a:tcPr marL="68580" marR="68580" marT="0" marB="0"/>
                </a:tc>
                <a:tc>
                  <a:txBody>
                    <a:bodyPr/>
                    <a:lstStyle/>
                    <a:p>
                      <a:pPr>
                        <a:lnSpc>
                          <a:spcPct val="115000"/>
                        </a:lnSpc>
                        <a:spcAft>
                          <a:spcPts val="0"/>
                        </a:spcAft>
                      </a:pPr>
                      <a:r>
                        <a:rPr lang="sl-SI" sz="1400">
                          <a:effectLst/>
                        </a:rPr>
                        <a:t>Kako učitelji samoocenjujejo svojo delavno uspešnost?</a:t>
                      </a:r>
                      <a:endParaRPr lang="sl-SI" sz="1400">
                        <a:effectLst/>
                        <a:latin typeface="Calibri"/>
                        <a:ea typeface="Calibri"/>
                        <a:cs typeface="Times New Roman"/>
                      </a:endParaRPr>
                    </a:p>
                  </a:txBody>
                  <a:tcPr marL="68580" marR="68580" marT="0" marB="0"/>
                </a:tc>
                <a:tc>
                  <a:txBody>
                    <a:bodyPr/>
                    <a:lstStyle/>
                    <a:p>
                      <a:pPr>
                        <a:lnSpc>
                          <a:spcPct val="115000"/>
                        </a:lnSpc>
                        <a:spcAft>
                          <a:spcPts val="0"/>
                        </a:spcAft>
                      </a:pPr>
                      <a:r>
                        <a:rPr lang="sl-SI" sz="1400">
                          <a:effectLst/>
                        </a:rPr>
                        <a:t>Učitelji</a:t>
                      </a:r>
                      <a:endParaRPr lang="sl-SI" sz="1400">
                        <a:effectLst/>
                        <a:latin typeface="Calibri"/>
                        <a:ea typeface="Calibri"/>
                        <a:cs typeface="Times New Roman"/>
                      </a:endParaRPr>
                    </a:p>
                  </a:txBody>
                  <a:tcPr marL="68580" marR="68580" marT="0" marB="0"/>
                </a:tc>
                <a:tc>
                  <a:txBody>
                    <a:bodyPr/>
                    <a:lstStyle/>
                    <a:p>
                      <a:pPr>
                        <a:lnSpc>
                          <a:spcPct val="115000"/>
                        </a:lnSpc>
                        <a:spcAft>
                          <a:spcPts val="0"/>
                        </a:spcAft>
                      </a:pPr>
                      <a:r>
                        <a:rPr lang="sl-SI" sz="1400" dirty="0">
                          <a:effectLst/>
                        </a:rPr>
                        <a:t>Analiza dokumenta: primerjava ocene delovne uspešnosti dveh let</a:t>
                      </a:r>
                      <a:endParaRPr lang="sl-SI" sz="1400" dirty="0">
                        <a:effectLst/>
                        <a:latin typeface="Calibri"/>
                        <a:ea typeface="Calibri"/>
                        <a:cs typeface="Times New Roman"/>
                      </a:endParaRPr>
                    </a:p>
                  </a:txBody>
                  <a:tcPr marL="68580" marR="68580" marT="0" marB="0"/>
                </a:tc>
              </a:tr>
              <a:tr h="1051943">
                <a:tc>
                  <a:txBody>
                    <a:bodyPr/>
                    <a:lstStyle/>
                    <a:p>
                      <a:pPr>
                        <a:lnSpc>
                          <a:spcPct val="115000"/>
                        </a:lnSpc>
                        <a:spcAft>
                          <a:spcPts val="0"/>
                        </a:spcAft>
                      </a:pPr>
                      <a:r>
                        <a:rPr lang="sl-SI" sz="1400">
                          <a:effectLst/>
                        </a:rPr>
                        <a:t>Naše učitelje spodbujamo k samoizobraževanju.</a:t>
                      </a:r>
                    </a:p>
                    <a:p>
                      <a:pPr>
                        <a:lnSpc>
                          <a:spcPct val="115000"/>
                        </a:lnSpc>
                        <a:spcAft>
                          <a:spcPts val="0"/>
                        </a:spcAft>
                      </a:pPr>
                      <a:r>
                        <a:rPr lang="sl-SI" sz="1400">
                          <a:effectLst/>
                        </a:rPr>
                        <a:t> </a:t>
                      </a:r>
                      <a:endParaRPr lang="sl-SI" sz="1400">
                        <a:effectLst/>
                        <a:latin typeface="Calibri"/>
                        <a:ea typeface="Calibri"/>
                        <a:cs typeface="Times New Roman"/>
                      </a:endParaRPr>
                    </a:p>
                  </a:txBody>
                  <a:tcPr marL="68580" marR="68580" marT="0" marB="0"/>
                </a:tc>
                <a:tc>
                  <a:txBody>
                    <a:bodyPr/>
                    <a:lstStyle/>
                    <a:p>
                      <a:pPr>
                        <a:lnSpc>
                          <a:spcPct val="115000"/>
                        </a:lnSpc>
                        <a:spcAft>
                          <a:spcPts val="0"/>
                        </a:spcAft>
                      </a:pPr>
                      <a:r>
                        <a:rPr lang="sl-SI" sz="1400">
                          <a:effectLst/>
                        </a:rPr>
                        <a:t>Kako šola spodbuja učitelje k samoizobraževanju?</a:t>
                      </a:r>
                      <a:endParaRPr lang="sl-SI" sz="1400">
                        <a:effectLst/>
                        <a:latin typeface="Calibri"/>
                        <a:ea typeface="Calibri"/>
                        <a:cs typeface="Times New Roman"/>
                      </a:endParaRPr>
                    </a:p>
                  </a:txBody>
                  <a:tcPr marL="68580" marR="68580" marT="0" marB="0"/>
                </a:tc>
                <a:tc>
                  <a:txBody>
                    <a:bodyPr/>
                    <a:lstStyle/>
                    <a:p>
                      <a:pPr>
                        <a:lnSpc>
                          <a:spcPct val="115000"/>
                        </a:lnSpc>
                        <a:spcAft>
                          <a:spcPts val="0"/>
                        </a:spcAft>
                      </a:pPr>
                      <a:r>
                        <a:rPr lang="sl-SI" sz="1400">
                          <a:effectLst/>
                        </a:rPr>
                        <a:t>Učitelji </a:t>
                      </a:r>
                      <a:endParaRPr lang="sl-SI" sz="1400">
                        <a:effectLst/>
                        <a:latin typeface="Calibri"/>
                        <a:ea typeface="Calibri"/>
                        <a:cs typeface="Times New Roman"/>
                      </a:endParaRPr>
                    </a:p>
                  </a:txBody>
                  <a:tcPr marL="68580" marR="68580" marT="0" marB="0"/>
                </a:tc>
                <a:tc>
                  <a:txBody>
                    <a:bodyPr/>
                    <a:lstStyle/>
                    <a:p>
                      <a:pPr>
                        <a:lnSpc>
                          <a:spcPct val="115000"/>
                        </a:lnSpc>
                        <a:spcAft>
                          <a:spcPts val="0"/>
                        </a:spcAft>
                      </a:pPr>
                      <a:r>
                        <a:rPr lang="sl-SI" sz="1400" dirty="0">
                          <a:effectLst/>
                        </a:rPr>
                        <a:t>Ukrepi lanske </a:t>
                      </a:r>
                      <a:r>
                        <a:rPr lang="sl-SI" sz="1400" dirty="0" err="1">
                          <a:effectLst/>
                        </a:rPr>
                        <a:t>samoevalvacije</a:t>
                      </a:r>
                      <a:endParaRPr lang="sl-SI" sz="1400" dirty="0">
                        <a:effectLst/>
                      </a:endParaRPr>
                    </a:p>
                    <a:p>
                      <a:pPr>
                        <a:lnSpc>
                          <a:spcPct val="115000"/>
                        </a:lnSpc>
                        <a:spcAft>
                          <a:spcPts val="0"/>
                        </a:spcAft>
                      </a:pPr>
                      <a:r>
                        <a:rPr lang="sl-SI" sz="1400" dirty="0">
                          <a:effectLst/>
                        </a:rPr>
                        <a:t>Analiza dokumentov: medsebojne hospitacije</a:t>
                      </a:r>
                      <a:endParaRPr lang="sl-SI" sz="1400" dirty="0">
                        <a:effectLst/>
                        <a:latin typeface="Calibri"/>
                        <a:ea typeface="Calibri"/>
                        <a:cs typeface="Times New Roman"/>
                      </a:endParaRPr>
                    </a:p>
                  </a:txBody>
                  <a:tcPr marL="68580" marR="68580" marT="0" marB="0"/>
                </a:tc>
              </a:tr>
              <a:tr h="1840900">
                <a:tc>
                  <a:txBody>
                    <a:bodyPr/>
                    <a:lstStyle/>
                    <a:p>
                      <a:pPr>
                        <a:lnSpc>
                          <a:spcPct val="115000"/>
                        </a:lnSpc>
                        <a:spcAft>
                          <a:spcPts val="0"/>
                        </a:spcAft>
                      </a:pPr>
                      <a:r>
                        <a:rPr lang="sl-SI" sz="1400" dirty="0">
                          <a:effectLst/>
                        </a:rPr>
                        <a:t>Naši učitelji pri samoizobraževanju izhajajo iz lastnih potreb oz. šibkosti.</a:t>
                      </a:r>
                    </a:p>
                    <a:p>
                      <a:pPr>
                        <a:lnSpc>
                          <a:spcPct val="115000"/>
                        </a:lnSpc>
                        <a:spcAft>
                          <a:spcPts val="0"/>
                        </a:spcAft>
                      </a:pPr>
                      <a:r>
                        <a:rPr lang="sl-SI" sz="1400" dirty="0">
                          <a:effectLst/>
                        </a:rPr>
                        <a:t>(Cilji medsebojnih hospitacij so področja, ki jih učitelji želijo izboljšat)</a:t>
                      </a:r>
                      <a:endParaRPr lang="sl-SI" sz="1400" dirty="0">
                        <a:effectLst/>
                        <a:latin typeface="Calibri"/>
                        <a:ea typeface="Calibri"/>
                        <a:cs typeface="Times New Roman"/>
                      </a:endParaRPr>
                    </a:p>
                  </a:txBody>
                  <a:tcPr marL="68580" marR="68580" marT="0" marB="0"/>
                </a:tc>
                <a:tc>
                  <a:txBody>
                    <a:bodyPr/>
                    <a:lstStyle/>
                    <a:p>
                      <a:pPr>
                        <a:lnSpc>
                          <a:spcPct val="115000"/>
                        </a:lnSpc>
                        <a:spcAft>
                          <a:spcPts val="0"/>
                        </a:spcAft>
                      </a:pPr>
                      <a:r>
                        <a:rPr lang="sl-SI" sz="1400" dirty="0">
                          <a:effectLst/>
                        </a:rPr>
                        <a:t>Kako učitelji ocenjujejo lastno usposobljenost?</a:t>
                      </a:r>
                    </a:p>
                    <a:p>
                      <a:pPr>
                        <a:lnSpc>
                          <a:spcPct val="115000"/>
                        </a:lnSpc>
                        <a:spcAft>
                          <a:spcPts val="0"/>
                        </a:spcAft>
                      </a:pPr>
                      <a:r>
                        <a:rPr lang="sl-SI" sz="1400" dirty="0">
                          <a:effectLst/>
                        </a:rPr>
                        <a:t> </a:t>
                      </a:r>
                    </a:p>
                    <a:p>
                      <a:pPr>
                        <a:lnSpc>
                          <a:spcPct val="115000"/>
                        </a:lnSpc>
                        <a:spcAft>
                          <a:spcPts val="0"/>
                        </a:spcAft>
                      </a:pPr>
                      <a:r>
                        <a:rPr lang="sl-SI" sz="1400" dirty="0">
                          <a:effectLst/>
                        </a:rPr>
                        <a:t>(Katera strokovna področja želijo učitelji izboljšat pri sebi?)</a:t>
                      </a:r>
                    </a:p>
                    <a:p>
                      <a:pPr>
                        <a:lnSpc>
                          <a:spcPct val="115000"/>
                        </a:lnSpc>
                        <a:spcAft>
                          <a:spcPts val="0"/>
                        </a:spcAft>
                      </a:pPr>
                      <a:r>
                        <a:rPr lang="sl-SI" sz="1400" dirty="0">
                          <a:effectLst/>
                        </a:rPr>
                        <a:t> </a:t>
                      </a:r>
                      <a:endParaRPr lang="sl-SI" sz="1400" dirty="0">
                        <a:effectLst/>
                        <a:latin typeface="Calibri"/>
                        <a:ea typeface="Calibri"/>
                        <a:cs typeface="Times New Roman"/>
                      </a:endParaRPr>
                    </a:p>
                  </a:txBody>
                  <a:tcPr marL="68580" marR="68580" marT="0" marB="0"/>
                </a:tc>
                <a:tc>
                  <a:txBody>
                    <a:bodyPr/>
                    <a:lstStyle/>
                    <a:p>
                      <a:pPr>
                        <a:lnSpc>
                          <a:spcPct val="115000"/>
                        </a:lnSpc>
                        <a:spcAft>
                          <a:spcPts val="0"/>
                        </a:spcAft>
                      </a:pPr>
                      <a:r>
                        <a:rPr lang="sl-SI" sz="1400" dirty="0">
                          <a:effectLst/>
                        </a:rPr>
                        <a:t>Učitelji </a:t>
                      </a:r>
                      <a:endParaRPr lang="sl-SI" sz="1400" dirty="0">
                        <a:effectLst/>
                        <a:latin typeface="Calibri"/>
                        <a:ea typeface="Calibri"/>
                        <a:cs typeface="Times New Roman"/>
                      </a:endParaRPr>
                    </a:p>
                  </a:txBody>
                  <a:tcPr marL="68580" marR="68580" marT="0" marB="0"/>
                </a:tc>
                <a:tc>
                  <a:txBody>
                    <a:bodyPr/>
                    <a:lstStyle/>
                    <a:p>
                      <a:pPr>
                        <a:lnSpc>
                          <a:spcPct val="115000"/>
                        </a:lnSpc>
                        <a:spcAft>
                          <a:spcPts val="0"/>
                        </a:spcAft>
                      </a:pPr>
                      <a:r>
                        <a:rPr lang="sl-SI" sz="1400" dirty="0">
                          <a:effectLst/>
                        </a:rPr>
                        <a:t>Analiza dokumentov: samoocena strokovne usposobljenosti v povezavi z cilji medsebojnih hospitacij</a:t>
                      </a:r>
                      <a:endParaRPr lang="sl-SI" sz="14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8652674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sl-SI" sz="3600" b="1" dirty="0" smtClean="0">
                <a:solidFill>
                  <a:srgbClr val="00B0F0"/>
                </a:solidFill>
              </a:rPr>
              <a:t>1. Naši </a:t>
            </a:r>
            <a:r>
              <a:rPr lang="sl-SI" sz="3600" b="1" dirty="0">
                <a:solidFill>
                  <a:srgbClr val="00B0F0"/>
                </a:solidFill>
              </a:rPr>
              <a:t>učitelji se samoizobražujejo na predmetnem področju</a:t>
            </a:r>
          </a:p>
        </p:txBody>
      </p:sp>
      <p:sp>
        <p:nvSpPr>
          <p:cNvPr id="3" name="Ograda vsebine 2"/>
          <p:cNvSpPr>
            <a:spLocks noGrp="1"/>
          </p:cNvSpPr>
          <p:nvPr>
            <p:ph idx="1"/>
          </p:nvPr>
        </p:nvSpPr>
        <p:spPr>
          <a:xfrm>
            <a:off x="457200" y="1600200"/>
            <a:ext cx="8229600" cy="4997152"/>
          </a:xfrm>
        </p:spPr>
        <p:txBody>
          <a:bodyPr>
            <a:normAutofit/>
          </a:bodyPr>
          <a:lstStyle/>
          <a:p>
            <a:pPr marL="0" indent="0">
              <a:buNone/>
            </a:pPr>
            <a:r>
              <a:rPr lang="sl-SI" sz="1300" dirty="0" smtClean="0"/>
              <a:t>USPOSABLJANJA izven šole </a:t>
            </a:r>
            <a:r>
              <a:rPr lang="sl-SI" sz="1300" dirty="0"/>
              <a:t>po potrebah in interesu </a:t>
            </a:r>
            <a:r>
              <a:rPr lang="sl-SI" sz="1300" dirty="0" smtClean="0"/>
              <a:t>učiteljev (primerjava za zadnji dve leti):</a:t>
            </a:r>
            <a:endParaRPr lang="sl-SI" sz="1300" dirty="0"/>
          </a:p>
          <a:p>
            <a:pPr marL="0" indent="0">
              <a:buNone/>
            </a:pPr>
            <a:r>
              <a:rPr lang="sl-SI" sz="1300" dirty="0" smtClean="0"/>
              <a:t>1. poglabljanje </a:t>
            </a:r>
            <a:r>
              <a:rPr lang="sl-SI" sz="1300" dirty="0"/>
              <a:t>znanj in spretnosti največ </a:t>
            </a:r>
            <a:r>
              <a:rPr lang="sl-SI" sz="1300" b="1" dirty="0"/>
              <a:t>na lastnem predmetnem </a:t>
            </a:r>
            <a:r>
              <a:rPr lang="sl-SI" sz="1300" b="1" dirty="0" smtClean="0"/>
              <a:t>področju</a:t>
            </a:r>
            <a:endParaRPr lang="sl-SI" sz="1300" dirty="0" smtClean="0"/>
          </a:p>
          <a:p>
            <a:pPr marL="0" indent="0">
              <a:buNone/>
            </a:pPr>
            <a:r>
              <a:rPr lang="sl-SI" sz="1300" dirty="0" smtClean="0"/>
              <a:t>2. usposabljanja </a:t>
            </a:r>
            <a:r>
              <a:rPr lang="sl-SI" sz="1300" dirty="0"/>
              <a:t>z specialno didaktičnimi </a:t>
            </a:r>
            <a:r>
              <a:rPr lang="sl-SI" sz="1300" dirty="0" smtClean="0"/>
              <a:t>vsebinami </a:t>
            </a:r>
          </a:p>
          <a:p>
            <a:pPr marL="0" indent="0">
              <a:buNone/>
            </a:pPr>
            <a:r>
              <a:rPr lang="sl-SI" sz="1300" dirty="0" smtClean="0"/>
              <a:t>3. usposabljanj </a:t>
            </a:r>
            <a:r>
              <a:rPr lang="sl-SI" sz="1300" dirty="0"/>
              <a:t>na  področju računalniškega opismenjevanja </a:t>
            </a:r>
            <a:endParaRPr lang="sl-SI" sz="1300" dirty="0" smtClean="0"/>
          </a:p>
          <a:p>
            <a:r>
              <a:rPr lang="sl-SI" sz="1300" dirty="0" smtClean="0"/>
              <a:t>padec </a:t>
            </a:r>
            <a:r>
              <a:rPr lang="sl-SI" sz="1300" dirty="0"/>
              <a:t>usposabljanj znotraj študijskih </a:t>
            </a:r>
            <a:r>
              <a:rPr lang="sl-SI" sz="1300" dirty="0" smtClean="0"/>
              <a:t>skupin </a:t>
            </a:r>
            <a:r>
              <a:rPr lang="sl-SI" sz="1300" dirty="0"/>
              <a:t>in NPZ.</a:t>
            </a:r>
          </a:p>
          <a:p>
            <a:pPr marL="0" indent="0">
              <a:buNone/>
            </a:pPr>
            <a:endParaRPr lang="sl-SI" sz="900" dirty="0" smtClean="0"/>
          </a:p>
          <a:p>
            <a:pPr marL="0" indent="0">
              <a:buNone/>
            </a:pPr>
            <a:r>
              <a:rPr lang="sl-SI" sz="900" dirty="0" smtClean="0"/>
              <a:t>Tabela usposabljanj glede na vsebino:</a:t>
            </a:r>
            <a:endParaRPr lang="sl-SI" sz="900" dirty="0"/>
          </a:p>
        </p:txBody>
      </p:sp>
      <p:graphicFrame>
        <p:nvGraphicFramePr>
          <p:cNvPr id="4" name="Tabela 3"/>
          <p:cNvGraphicFramePr>
            <a:graphicFrameLocks noGrp="1"/>
          </p:cNvGraphicFramePr>
          <p:nvPr>
            <p:extLst>
              <p:ext uri="{D42A27DB-BD31-4B8C-83A1-F6EECF244321}">
                <p14:modId xmlns:p14="http://schemas.microsoft.com/office/powerpoint/2010/main" val="835481729"/>
              </p:ext>
            </p:extLst>
          </p:nvPr>
        </p:nvGraphicFramePr>
        <p:xfrm>
          <a:off x="323527" y="3212976"/>
          <a:ext cx="8559913" cy="3023924"/>
        </p:xfrm>
        <a:graphic>
          <a:graphicData uri="http://schemas.openxmlformats.org/drawingml/2006/table">
            <a:tbl>
              <a:tblPr firstRow="1" firstCol="1" bandRow="1" bandCol="1">
                <a:tableStyleId>{5C22544A-7EE6-4342-B048-85BDC9FD1C3A}</a:tableStyleId>
              </a:tblPr>
              <a:tblGrid>
                <a:gridCol w="870390"/>
                <a:gridCol w="951190"/>
                <a:gridCol w="951190"/>
                <a:gridCol w="758392"/>
                <a:gridCol w="814392"/>
                <a:gridCol w="814392"/>
                <a:gridCol w="889591"/>
                <a:gridCol w="889591"/>
                <a:gridCol w="633595"/>
                <a:gridCol w="493595"/>
                <a:gridCol w="493595"/>
              </a:tblGrid>
              <a:tr h="818596">
                <a:tc>
                  <a:txBody>
                    <a:bodyPr/>
                    <a:lstStyle/>
                    <a:p>
                      <a:pPr algn="just">
                        <a:lnSpc>
                          <a:spcPct val="115000"/>
                        </a:lnSpc>
                        <a:spcAft>
                          <a:spcPts val="0"/>
                        </a:spcAft>
                      </a:pPr>
                      <a:r>
                        <a:rPr lang="sl-SI" sz="700" dirty="0">
                          <a:effectLst/>
                        </a:rPr>
                        <a:t> </a:t>
                      </a:r>
                      <a:endParaRPr lang="sl-SI" sz="11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900" dirty="0">
                          <a:effectLst/>
                        </a:rPr>
                        <a:t>Izobraževanja </a:t>
                      </a:r>
                      <a:endParaRPr lang="sl-SI" sz="9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900" dirty="0" err="1">
                          <a:effectLst/>
                        </a:rPr>
                        <a:t>1.Računalniška</a:t>
                      </a:r>
                      <a:endParaRPr lang="sl-SI" sz="900" dirty="0">
                        <a:effectLst/>
                      </a:endParaRPr>
                    </a:p>
                    <a:p>
                      <a:pPr algn="just">
                        <a:lnSpc>
                          <a:spcPct val="115000"/>
                        </a:lnSpc>
                        <a:spcAft>
                          <a:spcPts val="0"/>
                        </a:spcAft>
                      </a:pPr>
                      <a:r>
                        <a:rPr lang="sl-SI" sz="900" dirty="0">
                          <a:effectLst/>
                        </a:rPr>
                        <a:t>opismenjevanja</a:t>
                      </a:r>
                      <a:endParaRPr lang="sl-SI" sz="9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900" dirty="0" err="1">
                          <a:effectLst/>
                        </a:rPr>
                        <a:t>2.Študijske</a:t>
                      </a:r>
                      <a:r>
                        <a:rPr lang="sl-SI" sz="900" dirty="0">
                          <a:effectLst/>
                        </a:rPr>
                        <a:t> mreže</a:t>
                      </a:r>
                      <a:endParaRPr lang="sl-SI" sz="9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900" dirty="0" err="1">
                          <a:effectLst/>
                        </a:rPr>
                        <a:t>3.Specialno</a:t>
                      </a:r>
                      <a:r>
                        <a:rPr lang="sl-SI" sz="900" dirty="0">
                          <a:effectLst/>
                        </a:rPr>
                        <a:t> didaktična</a:t>
                      </a:r>
                    </a:p>
                    <a:p>
                      <a:pPr algn="just">
                        <a:lnSpc>
                          <a:spcPct val="115000"/>
                        </a:lnSpc>
                        <a:spcAft>
                          <a:spcPts val="0"/>
                        </a:spcAft>
                      </a:pPr>
                      <a:r>
                        <a:rPr lang="sl-SI" sz="900" dirty="0" err="1">
                          <a:effectLst/>
                        </a:rPr>
                        <a:t>izobr</a:t>
                      </a:r>
                      <a:r>
                        <a:rPr lang="sl-SI" sz="900" dirty="0">
                          <a:effectLst/>
                        </a:rPr>
                        <a:t>.</a:t>
                      </a:r>
                      <a:endParaRPr lang="sl-SI" sz="9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900" dirty="0" err="1">
                          <a:effectLst/>
                        </a:rPr>
                        <a:t>4.Predmetno</a:t>
                      </a:r>
                      <a:r>
                        <a:rPr lang="sl-SI" sz="900" dirty="0">
                          <a:effectLst/>
                        </a:rPr>
                        <a:t> strokovna</a:t>
                      </a:r>
                    </a:p>
                    <a:p>
                      <a:pPr algn="just">
                        <a:lnSpc>
                          <a:spcPct val="115000"/>
                        </a:lnSpc>
                        <a:spcAft>
                          <a:spcPts val="0"/>
                        </a:spcAft>
                      </a:pPr>
                      <a:r>
                        <a:rPr lang="sl-SI" sz="900" dirty="0" err="1">
                          <a:effectLst/>
                        </a:rPr>
                        <a:t>izobr</a:t>
                      </a:r>
                      <a:r>
                        <a:rPr lang="sl-SI" sz="900" dirty="0">
                          <a:effectLst/>
                        </a:rPr>
                        <a:t>.</a:t>
                      </a:r>
                      <a:endParaRPr lang="sl-SI" sz="9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900" dirty="0" err="1">
                          <a:effectLst/>
                        </a:rPr>
                        <a:t>5.Varstvo</a:t>
                      </a:r>
                      <a:r>
                        <a:rPr lang="sl-SI" sz="900" dirty="0">
                          <a:effectLst/>
                        </a:rPr>
                        <a:t> pri delu</a:t>
                      </a:r>
                      <a:endParaRPr lang="sl-SI" sz="9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900" dirty="0" err="1">
                          <a:effectLst/>
                        </a:rPr>
                        <a:t>6.Spodbujanje</a:t>
                      </a:r>
                      <a:endParaRPr lang="sl-SI" sz="900" dirty="0">
                        <a:effectLst/>
                      </a:endParaRPr>
                    </a:p>
                    <a:p>
                      <a:pPr algn="just">
                        <a:lnSpc>
                          <a:spcPct val="115000"/>
                        </a:lnSpc>
                        <a:spcAft>
                          <a:spcPts val="0"/>
                        </a:spcAft>
                      </a:pPr>
                      <a:r>
                        <a:rPr lang="sl-SI" sz="900" dirty="0">
                          <a:effectLst/>
                        </a:rPr>
                        <a:t>ustvarjalnosti</a:t>
                      </a:r>
                      <a:endParaRPr lang="sl-SI" sz="9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900" dirty="0" err="1">
                          <a:effectLst/>
                        </a:rPr>
                        <a:t>7.Posveti</a:t>
                      </a:r>
                      <a:r>
                        <a:rPr lang="sl-SI" sz="900" dirty="0">
                          <a:effectLst/>
                        </a:rPr>
                        <a:t> iz različnih področij</a:t>
                      </a:r>
                      <a:endParaRPr lang="sl-SI" sz="9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900" dirty="0" err="1">
                          <a:effectLst/>
                        </a:rPr>
                        <a:t>8.NPZ</a:t>
                      </a:r>
                      <a:endParaRPr lang="sl-SI" sz="9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900" dirty="0">
                          <a:effectLst/>
                        </a:rPr>
                        <a:t>N</a:t>
                      </a:r>
                      <a:endParaRPr lang="sl-SI" sz="900" dirty="0">
                        <a:effectLst/>
                        <a:latin typeface="Calibri"/>
                        <a:ea typeface="Calibri"/>
                        <a:cs typeface="Times New Roman"/>
                      </a:endParaRPr>
                    </a:p>
                  </a:txBody>
                  <a:tcPr marL="68580" marR="68580" marT="0" marB="0"/>
                </a:tc>
              </a:tr>
              <a:tr h="551332">
                <a:tc rowSpan="2">
                  <a:txBody>
                    <a:bodyPr/>
                    <a:lstStyle/>
                    <a:p>
                      <a:pPr marL="71755" marR="71755" algn="just">
                        <a:lnSpc>
                          <a:spcPct val="115000"/>
                        </a:lnSpc>
                        <a:spcAft>
                          <a:spcPts val="0"/>
                        </a:spcAft>
                      </a:pPr>
                      <a:r>
                        <a:rPr lang="sl-SI" sz="1100" dirty="0">
                          <a:effectLst/>
                        </a:rPr>
                        <a:t>2014-15</a:t>
                      </a:r>
                      <a:endParaRPr lang="sl-SI" sz="1100" dirty="0">
                        <a:effectLst/>
                        <a:latin typeface="Calibri"/>
                        <a:ea typeface="Calibri"/>
                        <a:cs typeface="Times New Roman"/>
                      </a:endParaRPr>
                    </a:p>
                  </a:txBody>
                  <a:tcPr marL="68580" marR="68580" marT="0" marB="0" vert="vert270"/>
                </a:tc>
                <a:tc>
                  <a:txBody>
                    <a:bodyPr/>
                    <a:lstStyle/>
                    <a:p>
                      <a:pPr algn="just">
                        <a:lnSpc>
                          <a:spcPct val="115000"/>
                        </a:lnSpc>
                        <a:spcAft>
                          <a:spcPts val="0"/>
                        </a:spcAft>
                      </a:pPr>
                      <a:r>
                        <a:rPr lang="sl-SI" sz="1200">
                          <a:effectLst/>
                        </a:rPr>
                        <a:t>Št. učiteljev</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6</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19</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20</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31</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11</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6</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12</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13</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118</a:t>
                      </a:r>
                      <a:endParaRPr lang="sl-SI" sz="1100">
                        <a:effectLst/>
                        <a:latin typeface="Calibri"/>
                        <a:ea typeface="Calibri"/>
                        <a:cs typeface="Times New Roman"/>
                      </a:endParaRPr>
                    </a:p>
                  </a:txBody>
                  <a:tcPr marL="68580" marR="68580" marT="0" marB="0"/>
                </a:tc>
              </a:tr>
              <a:tr h="551332">
                <a:tc vMerge="1">
                  <a:txBody>
                    <a:bodyPr/>
                    <a:lstStyle/>
                    <a:p>
                      <a:endParaRPr lang="sl-SI"/>
                    </a:p>
                  </a:txBody>
                  <a:tcPr/>
                </a:tc>
                <a:tc>
                  <a:txBody>
                    <a:bodyPr/>
                    <a:lstStyle/>
                    <a:p>
                      <a:pPr algn="just">
                        <a:lnSpc>
                          <a:spcPct val="115000"/>
                        </a:lnSpc>
                        <a:spcAft>
                          <a:spcPts val="0"/>
                        </a:spcAft>
                      </a:pPr>
                      <a:r>
                        <a:rPr lang="sl-SI" sz="1200">
                          <a:effectLst/>
                        </a:rPr>
                        <a:t>%</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5</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16</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18</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26</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9</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5</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10</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11</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dirty="0">
                          <a:effectLst/>
                        </a:rPr>
                        <a:t>100</a:t>
                      </a:r>
                      <a:endParaRPr lang="sl-SI" sz="1100" dirty="0">
                        <a:effectLst/>
                        <a:latin typeface="Calibri"/>
                        <a:ea typeface="Calibri"/>
                        <a:cs typeface="Times New Roman"/>
                      </a:endParaRPr>
                    </a:p>
                  </a:txBody>
                  <a:tcPr marL="68580" marR="68580" marT="0" marB="0"/>
                </a:tc>
              </a:tr>
              <a:tr h="551332">
                <a:tc rowSpan="2">
                  <a:txBody>
                    <a:bodyPr/>
                    <a:lstStyle/>
                    <a:p>
                      <a:pPr marL="71755" marR="71755" algn="just">
                        <a:lnSpc>
                          <a:spcPct val="115000"/>
                        </a:lnSpc>
                        <a:spcAft>
                          <a:spcPts val="0"/>
                        </a:spcAft>
                      </a:pPr>
                      <a:r>
                        <a:rPr lang="sl-SI" sz="1100" dirty="0">
                          <a:effectLst/>
                        </a:rPr>
                        <a:t>2015-16</a:t>
                      </a:r>
                      <a:endParaRPr lang="sl-SI" sz="1100" dirty="0">
                        <a:effectLst/>
                        <a:latin typeface="Calibri"/>
                        <a:ea typeface="Calibri"/>
                        <a:cs typeface="Times New Roman"/>
                      </a:endParaRPr>
                    </a:p>
                  </a:txBody>
                  <a:tcPr marL="68580" marR="68580" marT="0" marB="0" vert="vert270"/>
                </a:tc>
                <a:tc>
                  <a:txBody>
                    <a:bodyPr/>
                    <a:lstStyle/>
                    <a:p>
                      <a:pPr algn="just">
                        <a:lnSpc>
                          <a:spcPct val="115000"/>
                        </a:lnSpc>
                        <a:spcAft>
                          <a:spcPts val="0"/>
                        </a:spcAft>
                      </a:pPr>
                      <a:r>
                        <a:rPr lang="sl-SI" sz="1200">
                          <a:effectLst/>
                        </a:rPr>
                        <a:t>Št. učiteljev</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10</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9</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15</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31</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0</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0</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15</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81</a:t>
                      </a:r>
                      <a:endParaRPr lang="sl-SI" sz="1100">
                        <a:effectLst/>
                        <a:latin typeface="Calibri"/>
                        <a:ea typeface="Calibri"/>
                        <a:cs typeface="Times New Roman"/>
                      </a:endParaRPr>
                    </a:p>
                  </a:txBody>
                  <a:tcPr marL="68580" marR="68580" marT="0" marB="0"/>
                </a:tc>
              </a:tr>
              <a:tr h="551332">
                <a:tc vMerge="1">
                  <a:txBody>
                    <a:bodyPr/>
                    <a:lstStyle/>
                    <a:p>
                      <a:endParaRPr lang="sl-SI"/>
                    </a:p>
                  </a:txBody>
                  <a:tcPr/>
                </a:tc>
                <a:tc>
                  <a:txBody>
                    <a:bodyPr/>
                    <a:lstStyle/>
                    <a:p>
                      <a:pPr algn="just">
                        <a:lnSpc>
                          <a:spcPct val="115000"/>
                        </a:lnSpc>
                        <a:spcAft>
                          <a:spcPts val="0"/>
                        </a:spcAft>
                      </a:pPr>
                      <a:r>
                        <a:rPr lang="sl-SI" sz="1200">
                          <a:effectLst/>
                        </a:rPr>
                        <a:t>%</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12</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11</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19</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38</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0</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0</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19</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dirty="0">
                          <a:effectLst/>
                        </a:rPr>
                        <a:t>100</a:t>
                      </a:r>
                      <a:endParaRPr lang="sl-SI"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7139473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dirty="0" smtClean="0">
                <a:solidFill>
                  <a:srgbClr val="00B0F0"/>
                </a:solidFill>
              </a:rPr>
              <a:t>2. Učitelji </a:t>
            </a:r>
            <a:r>
              <a:rPr lang="sl-SI" b="1" dirty="0">
                <a:solidFill>
                  <a:srgbClr val="00B0F0"/>
                </a:solidFill>
              </a:rPr>
              <a:t>pozitivno ocenjujejo lastno </a:t>
            </a:r>
            <a:r>
              <a:rPr lang="sl-SI" b="1" dirty="0" smtClean="0">
                <a:solidFill>
                  <a:srgbClr val="00B0F0"/>
                </a:solidFill>
              </a:rPr>
              <a:t>delovno </a:t>
            </a:r>
            <a:r>
              <a:rPr lang="sl-SI" b="1" dirty="0">
                <a:solidFill>
                  <a:srgbClr val="00B0F0"/>
                </a:solidFill>
              </a:rPr>
              <a:t>uspešnost</a:t>
            </a:r>
            <a:endParaRPr lang="sl-SI" dirty="0">
              <a:solidFill>
                <a:srgbClr val="00B0F0"/>
              </a:solidFill>
            </a:endParaRPr>
          </a:p>
        </p:txBody>
      </p:sp>
      <p:graphicFrame>
        <p:nvGraphicFramePr>
          <p:cNvPr id="4" name="Ograda vsebine 3"/>
          <p:cNvGraphicFramePr>
            <a:graphicFrameLocks noGrp="1"/>
          </p:cNvGraphicFramePr>
          <p:nvPr>
            <p:ph idx="1"/>
            <p:extLst>
              <p:ext uri="{D42A27DB-BD31-4B8C-83A1-F6EECF244321}">
                <p14:modId xmlns:p14="http://schemas.microsoft.com/office/powerpoint/2010/main" val="1670582796"/>
              </p:ext>
            </p:extLst>
          </p:nvPr>
        </p:nvGraphicFramePr>
        <p:xfrm>
          <a:off x="457200" y="1600200"/>
          <a:ext cx="8229600" cy="4485640"/>
        </p:xfrm>
        <a:graphic>
          <a:graphicData uri="http://schemas.openxmlformats.org/drawingml/2006/table">
            <a:tbl>
              <a:tblPr firstRow="1" bandRow="1">
                <a:tableStyleId>{5C22544A-7EE6-4342-B048-85BDC9FD1C3A}</a:tableStyleId>
              </a:tblPr>
              <a:tblGrid>
                <a:gridCol w="658416"/>
                <a:gridCol w="3960440"/>
                <a:gridCol w="3610744"/>
              </a:tblGrid>
              <a:tr h="370840">
                <a:tc>
                  <a:txBody>
                    <a:bodyPr/>
                    <a:lstStyle/>
                    <a:p>
                      <a:endParaRPr lang="sl-SI" dirty="0"/>
                    </a:p>
                  </a:txBody>
                  <a:tcPr/>
                </a:tc>
                <a:tc>
                  <a:txBody>
                    <a:bodyPr/>
                    <a:lstStyle/>
                    <a:p>
                      <a:r>
                        <a:rPr lang="sl-SI" dirty="0" smtClean="0"/>
                        <a:t>REZULTATI DELA 2014/15</a:t>
                      </a:r>
                      <a:endParaRPr lang="sl-SI" dirty="0"/>
                    </a:p>
                  </a:txBody>
                  <a:tcPr/>
                </a:tc>
                <a:tc>
                  <a:txBody>
                    <a:bodyPr/>
                    <a:lstStyle/>
                    <a:p>
                      <a:r>
                        <a:rPr lang="sl-SI" dirty="0" smtClean="0"/>
                        <a:t>REZULTATI DELA 2015/16</a:t>
                      </a:r>
                      <a:endParaRPr lang="sl-SI" dirty="0"/>
                    </a:p>
                  </a:txBody>
                  <a:tcPr/>
                </a:tc>
              </a:tr>
              <a:tr h="370840">
                <a:tc>
                  <a:txBody>
                    <a:bodyPr/>
                    <a:lstStyle/>
                    <a:p>
                      <a:r>
                        <a:rPr lang="sl-SI" sz="1400" kern="1200" dirty="0" smtClean="0">
                          <a:solidFill>
                            <a:schemeClr val="dk1"/>
                          </a:solidFill>
                          <a:effectLst/>
                          <a:latin typeface="+mn-lt"/>
                          <a:ea typeface="+mn-ea"/>
                          <a:cs typeface="+mn-cs"/>
                        </a:rPr>
                        <a:t>STROKOVNOST: </a:t>
                      </a:r>
                      <a:endParaRPr lang="sl-SI" sz="1400" dirty="0"/>
                    </a:p>
                  </a:txBody>
                  <a:tcPr vert="vert27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800" kern="1200" dirty="0" smtClean="0">
                          <a:solidFill>
                            <a:schemeClr val="dk1"/>
                          </a:solidFill>
                          <a:effectLst/>
                          <a:latin typeface="+mn-lt"/>
                          <a:ea typeface="+mn-ea"/>
                          <a:cs typeface="+mn-cs"/>
                        </a:rPr>
                        <a:t>vsi učitelji izvajajo naloge v skladu s stroko (100%).</a:t>
                      </a:r>
                    </a:p>
                    <a:p>
                      <a:endParaRPr lang="sl-SI" dirty="0" smtClean="0"/>
                    </a:p>
                    <a:p>
                      <a:endParaRPr lang="sl-SI" dirty="0" smtClean="0"/>
                    </a:p>
                    <a:p>
                      <a:endParaRPr lang="sl-SI"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800" kern="1200" dirty="0" smtClean="0">
                          <a:solidFill>
                            <a:srgbClr val="00B050"/>
                          </a:solidFill>
                          <a:effectLst/>
                          <a:latin typeface="+mn-lt"/>
                          <a:ea typeface="+mn-ea"/>
                          <a:cs typeface="+mn-cs"/>
                        </a:rPr>
                        <a:t>*89,8% učiteljev redno spremlja zakonodajo in druge smernice</a:t>
                      </a:r>
                    </a:p>
                    <a:p>
                      <a:endParaRPr lang="sl-SI" dirty="0">
                        <a:solidFill>
                          <a:srgbClr val="00B050"/>
                        </a:solidFill>
                      </a:endParaRPr>
                    </a:p>
                  </a:txBody>
                  <a:tcPr/>
                </a:tc>
              </a:tr>
              <a:tr h="370840">
                <a:tc>
                  <a:txBody>
                    <a:bodyPr/>
                    <a:lstStyle/>
                    <a:p>
                      <a:r>
                        <a:rPr lang="sl-SI" sz="1800" kern="1200" dirty="0" smtClean="0">
                          <a:solidFill>
                            <a:schemeClr val="dk1"/>
                          </a:solidFill>
                          <a:effectLst/>
                          <a:latin typeface="+mn-lt"/>
                          <a:ea typeface="+mn-ea"/>
                          <a:cs typeface="+mn-cs"/>
                        </a:rPr>
                        <a:t>OBSEG DELA: </a:t>
                      </a:r>
                      <a:endParaRPr lang="sl-SI" dirty="0"/>
                    </a:p>
                  </a:txBody>
                  <a:tcPr vert="vert27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800" kern="1200" dirty="0" smtClean="0">
                          <a:solidFill>
                            <a:schemeClr val="dk1"/>
                          </a:solidFill>
                          <a:effectLst/>
                          <a:latin typeface="+mn-lt"/>
                          <a:ea typeface="+mn-ea"/>
                          <a:cs typeface="+mn-cs"/>
                        </a:rPr>
                        <a:t>večina (66%) izvaja svoje delo v večjem obsegu od pričakovanega in 18% v bistveno večjem obsegu.</a:t>
                      </a:r>
                    </a:p>
                    <a:p>
                      <a:endParaRPr lang="sl-SI"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800" kern="1200" dirty="0" smtClean="0">
                          <a:solidFill>
                            <a:srgbClr val="00B050"/>
                          </a:solidFill>
                          <a:effectLst/>
                          <a:latin typeface="+mn-lt"/>
                          <a:ea typeface="+mn-ea"/>
                          <a:cs typeface="+mn-cs"/>
                        </a:rPr>
                        <a:t>*91,2% se učitelji na lastno pobudo vključijo v izredno delo</a:t>
                      </a:r>
                    </a:p>
                    <a:p>
                      <a:endParaRPr lang="sl-SI" dirty="0">
                        <a:solidFill>
                          <a:srgbClr val="00B050"/>
                        </a:solidFill>
                      </a:endParaRPr>
                    </a:p>
                  </a:txBody>
                  <a:tcPr/>
                </a:tc>
              </a:tr>
              <a:tr h="370840">
                <a:tc>
                  <a:txBody>
                    <a:bodyPr/>
                    <a:lstStyle/>
                    <a:p>
                      <a:r>
                        <a:rPr lang="sl-SI" sz="1400" kern="1200" dirty="0" smtClean="0">
                          <a:solidFill>
                            <a:schemeClr val="dk1"/>
                          </a:solidFill>
                          <a:effectLst/>
                          <a:latin typeface="+mn-lt"/>
                          <a:ea typeface="+mn-ea"/>
                          <a:cs typeface="+mn-cs"/>
                        </a:rPr>
                        <a:t>PRAVOČASNOST: </a:t>
                      </a:r>
                      <a:endParaRPr lang="sl-SI" sz="1400" dirty="0"/>
                    </a:p>
                  </a:txBody>
                  <a:tcPr vert="vert27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800" kern="1200" dirty="0" smtClean="0">
                          <a:solidFill>
                            <a:schemeClr val="dk1"/>
                          </a:solidFill>
                          <a:effectLst/>
                          <a:latin typeface="+mn-lt"/>
                          <a:ea typeface="+mn-ea"/>
                          <a:cs typeface="+mn-cs"/>
                        </a:rPr>
                        <a:t>90% učiteljev vedno pravočasno odda oz. izpolni naloge.</a:t>
                      </a:r>
                    </a:p>
                    <a:p>
                      <a:endParaRPr lang="sl-SI" dirty="0" smtClean="0"/>
                    </a:p>
                    <a:p>
                      <a:endParaRPr lang="sl-SI" dirty="0" smtClean="0"/>
                    </a:p>
                    <a:p>
                      <a:endParaRPr lang="sl-SI"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800" kern="1200" dirty="0" smtClean="0">
                          <a:solidFill>
                            <a:srgbClr val="00B050"/>
                          </a:solidFill>
                          <a:effectLst/>
                          <a:latin typeface="+mn-lt"/>
                          <a:ea typeface="+mn-ea"/>
                          <a:cs typeface="+mn-cs"/>
                        </a:rPr>
                        <a:t>*97% učitelji so točni na delu ter v roku izpolnijo zadolžitve)</a:t>
                      </a:r>
                      <a:endParaRPr lang="sl-SI" dirty="0" smtClean="0">
                        <a:solidFill>
                          <a:srgbClr val="00B050"/>
                        </a:solidFill>
                      </a:endParaRPr>
                    </a:p>
                    <a:p>
                      <a:endParaRPr lang="sl-SI" dirty="0">
                        <a:solidFill>
                          <a:srgbClr val="00B050"/>
                        </a:solidFill>
                      </a:endParaRPr>
                    </a:p>
                  </a:txBody>
                  <a:tcPr/>
                </a:tc>
              </a:tr>
            </a:tbl>
          </a:graphicData>
        </a:graphic>
      </p:graphicFrame>
    </p:spTree>
    <p:extLst>
      <p:ext uri="{BB962C8B-B14F-4D97-AF65-F5344CB8AC3E}">
        <p14:creationId xmlns:p14="http://schemas.microsoft.com/office/powerpoint/2010/main" val="13688668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60649"/>
            <a:ext cx="7772400" cy="648071"/>
          </a:xfrm>
        </p:spPr>
        <p:txBody>
          <a:bodyPr>
            <a:normAutofit fontScale="90000"/>
          </a:bodyPr>
          <a:lstStyle/>
          <a:p>
            <a:endParaRPr lang="sl-SI" dirty="0"/>
          </a:p>
        </p:txBody>
      </p:sp>
      <p:sp>
        <p:nvSpPr>
          <p:cNvPr id="3" name="Podnaslov 2"/>
          <p:cNvSpPr>
            <a:spLocks noGrp="1"/>
          </p:cNvSpPr>
          <p:nvPr>
            <p:ph type="subTitle" idx="1"/>
          </p:nvPr>
        </p:nvSpPr>
        <p:spPr>
          <a:xfrm>
            <a:off x="683568" y="1340768"/>
            <a:ext cx="7776864" cy="5112568"/>
          </a:xfrm>
        </p:spPr>
        <p:txBody>
          <a:bodyPr/>
          <a:lstStyle/>
          <a:p>
            <a:endParaRPr lang="sl-SI" dirty="0"/>
          </a:p>
        </p:txBody>
      </p:sp>
      <p:graphicFrame>
        <p:nvGraphicFramePr>
          <p:cNvPr id="4" name="Tabela 3"/>
          <p:cNvGraphicFramePr>
            <a:graphicFrameLocks noGrp="1"/>
          </p:cNvGraphicFramePr>
          <p:nvPr>
            <p:extLst>
              <p:ext uri="{D42A27DB-BD31-4B8C-83A1-F6EECF244321}">
                <p14:modId xmlns:p14="http://schemas.microsoft.com/office/powerpoint/2010/main" val="2392609421"/>
              </p:ext>
            </p:extLst>
          </p:nvPr>
        </p:nvGraphicFramePr>
        <p:xfrm>
          <a:off x="179512" y="188640"/>
          <a:ext cx="8712968" cy="6172545"/>
        </p:xfrm>
        <a:graphic>
          <a:graphicData uri="http://schemas.openxmlformats.org/drawingml/2006/table">
            <a:tbl>
              <a:tblPr firstRow="1" bandRow="1">
                <a:tableStyleId>{5C22544A-7EE6-4342-B048-85BDC9FD1C3A}</a:tableStyleId>
              </a:tblPr>
              <a:tblGrid>
                <a:gridCol w="821977"/>
                <a:gridCol w="4192088"/>
                <a:gridCol w="3698903"/>
              </a:tblGrid>
              <a:tr h="902825">
                <a:tc>
                  <a:txBody>
                    <a:bodyPr/>
                    <a:lstStyle/>
                    <a:p>
                      <a:endParaRPr lang="sl-SI" dirty="0"/>
                    </a:p>
                  </a:txBody>
                  <a:tcPr/>
                </a:tc>
                <a:tc>
                  <a:txBody>
                    <a:bodyPr/>
                    <a:lstStyle/>
                    <a:p>
                      <a:r>
                        <a:rPr lang="sl-SI" dirty="0" smtClean="0"/>
                        <a:t>SAMOSTOJNOST, USTVARJALNOST, NATANČNOST 2014/15</a:t>
                      </a:r>
                      <a:endParaRPr lang="sl-SI"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dirty="0" smtClean="0"/>
                        <a:t>SAMOSTOJNOST, USTVARJALNOST, NATANČNOST 2015/16</a:t>
                      </a:r>
                    </a:p>
                    <a:p>
                      <a:endParaRPr lang="sl-SI" dirty="0"/>
                    </a:p>
                  </a:txBody>
                  <a:tcPr/>
                </a:tc>
              </a:tr>
              <a:tr h="1016780">
                <a:tc>
                  <a:txBody>
                    <a:bodyPr/>
                    <a:lstStyle/>
                    <a:p>
                      <a:r>
                        <a:rPr lang="sl-SI" sz="1050" b="1" dirty="0" smtClean="0"/>
                        <a:t>SAMOSTOJNOST</a:t>
                      </a:r>
                      <a:endParaRPr lang="sl-SI" sz="1050" b="1" dirty="0"/>
                    </a:p>
                  </a:txBody>
                  <a:tcPr vert="vert270"/>
                </a:tc>
                <a:tc>
                  <a:txBody>
                    <a:bodyPr/>
                    <a:lstStyle/>
                    <a:p>
                      <a:r>
                        <a:rPr lang="sl-SI" dirty="0" smtClean="0">
                          <a:solidFill>
                            <a:schemeClr val="tx1"/>
                          </a:solidFill>
                        </a:rPr>
                        <a:t>96% učiteljev naloge izvaja samostojno brez dodatnih navodil in potrebe po preverjanju.</a:t>
                      </a:r>
                      <a:endParaRPr lang="sl-SI"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dirty="0" smtClean="0">
                          <a:solidFill>
                            <a:srgbClr val="00B050"/>
                          </a:solidFill>
                        </a:rPr>
                        <a:t>*96,8% samostojno izvajajo svoje delo</a:t>
                      </a:r>
                    </a:p>
                    <a:p>
                      <a:endParaRPr lang="sl-SI" dirty="0">
                        <a:solidFill>
                          <a:schemeClr val="tx1"/>
                        </a:solidFill>
                      </a:endParaRPr>
                    </a:p>
                  </a:txBody>
                  <a:tcPr/>
                </a:tc>
              </a:tr>
              <a:tr h="1066448">
                <a:tc>
                  <a:txBody>
                    <a:bodyPr/>
                    <a:lstStyle/>
                    <a:p>
                      <a:r>
                        <a:rPr lang="sl-SI" sz="1050" b="1" dirty="0" smtClean="0"/>
                        <a:t>USTVARJALNOST</a:t>
                      </a:r>
                    </a:p>
                  </a:txBody>
                  <a:tcPr vert="vert27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dirty="0" smtClean="0">
                          <a:solidFill>
                            <a:schemeClr val="tx1"/>
                          </a:solidFill>
                        </a:rPr>
                        <a:t>80% učiteljev sodeluje na več področjih razširjenega programa šole in so ustvarjalni z novimi idejami, predlogi in pobudami.</a:t>
                      </a:r>
                    </a:p>
                    <a:p>
                      <a:endParaRPr lang="sl-SI"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dirty="0" smtClean="0">
                          <a:solidFill>
                            <a:srgbClr val="00B050"/>
                          </a:solidFill>
                        </a:rPr>
                        <a:t>*88% učitelji v praksi realizirajo in dajejo nove ideje</a:t>
                      </a:r>
                    </a:p>
                    <a:p>
                      <a:endParaRPr lang="sl-SI" dirty="0">
                        <a:solidFill>
                          <a:schemeClr val="tx1"/>
                        </a:solidFill>
                      </a:endParaRPr>
                    </a:p>
                  </a:txBody>
                  <a:tcPr/>
                </a:tc>
              </a:tr>
              <a:tr h="1315285">
                <a:tc>
                  <a:txBody>
                    <a:bodyPr/>
                    <a:lstStyle/>
                    <a:p>
                      <a:r>
                        <a:rPr lang="sl-SI" sz="1050" b="1" dirty="0" smtClean="0"/>
                        <a:t>NATANČNOST</a:t>
                      </a:r>
                      <a:endParaRPr lang="sl-SI" sz="1050" b="1" dirty="0"/>
                    </a:p>
                  </a:txBody>
                  <a:tcPr vert="vert27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dirty="0" smtClean="0">
                          <a:solidFill>
                            <a:schemeClr val="tx1"/>
                          </a:solidFill>
                        </a:rPr>
                        <a:t>69% učitelja pravi, da imajo urejeno ped. dokumentacijo, 31% pa ima vzorno pedagoško dokumentacijo.</a:t>
                      </a:r>
                    </a:p>
                    <a:p>
                      <a:endParaRPr lang="sl-SI" dirty="0">
                        <a:solidFill>
                          <a:schemeClr val="tx1"/>
                        </a:solidFill>
                      </a:endParaRPr>
                    </a:p>
                  </a:txBody>
                  <a:tcPr/>
                </a:tc>
                <a:tc>
                  <a:txBody>
                    <a:bodyPr/>
                    <a:lstStyle/>
                    <a:p>
                      <a:r>
                        <a:rPr lang="sl-SI" dirty="0" smtClean="0">
                          <a:solidFill>
                            <a:srgbClr val="00B050"/>
                          </a:solidFill>
                        </a:rPr>
                        <a:t>*93,4% učitelji izpolnjujejo v skladu z pričakovanji in navodili nadrejenega in sodelavcev</a:t>
                      </a:r>
                      <a:endParaRPr lang="sl-SI" dirty="0">
                        <a:solidFill>
                          <a:schemeClr val="tx1"/>
                        </a:solidFill>
                      </a:endParaRPr>
                    </a:p>
                  </a:txBody>
                  <a:tcPr/>
                </a:tc>
              </a:tr>
              <a:tr h="1315285">
                <a:tc>
                  <a:txBody>
                    <a:bodyPr/>
                    <a:lstStyle/>
                    <a:p>
                      <a:r>
                        <a:rPr lang="sl-SI" sz="1050" b="1" dirty="0" smtClean="0"/>
                        <a:t>ZANESLJIVOST</a:t>
                      </a:r>
                      <a:endParaRPr lang="sl-SI" sz="1050" b="1" dirty="0"/>
                    </a:p>
                  </a:txBody>
                  <a:tcPr vert="vert27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dirty="0" smtClean="0">
                          <a:solidFill>
                            <a:schemeClr val="tx1"/>
                          </a:solidFill>
                        </a:rPr>
                        <a:t>78% učiteljev v celoti in pravočasno izpolnjuje dogovorjene in dodeljene naloge. 65% učiteljev pri svojem delu vedno v celoti in pravočasno prenaša informacije uporabnikom.</a:t>
                      </a:r>
                    </a:p>
                    <a:p>
                      <a:endParaRPr lang="sl-SI" dirty="0">
                        <a:solidFill>
                          <a:schemeClr val="tx1"/>
                        </a:solidFill>
                      </a:endParaRPr>
                    </a:p>
                  </a:txBody>
                  <a:tcPr/>
                </a:tc>
                <a:tc>
                  <a:txBody>
                    <a:bodyPr/>
                    <a:lstStyle/>
                    <a:p>
                      <a:r>
                        <a:rPr lang="sl-SI" dirty="0" smtClean="0">
                          <a:solidFill>
                            <a:srgbClr val="00B050"/>
                          </a:solidFill>
                        </a:rPr>
                        <a:t>97,2% učitelji izpolnjujejo obveznosti in naloge v skladu z dogovori</a:t>
                      </a:r>
                      <a:endParaRPr lang="sl-SI" dirty="0">
                        <a:solidFill>
                          <a:schemeClr val="tx1"/>
                        </a:solidFill>
                      </a:endParaRPr>
                    </a:p>
                  </a:txBody>
                  <a:tcPr/>
                </a:tc>
              </a:tr>
            </a:tbl>
          </a:graphicData>
        </a:graphic>
      </p:graphicFrame>
    </p:spTree>
    <p:extLst>
      <p:ext uri="{BB962C8B-B14F-4D97-AF65-F5344CB8AC3E}">
        <p14:creationId xmlns:p14="http://schemas.microsoft.com/office/powerpoint/2010/main" val="1083381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endParaRPr lang="sl-SI" dirty="0"/>
          </a:p>
        </p:txBody>
      </p:sp>
      <p:sp>
        <p:nvSpPr>
          <p:cNvPr id="3" name="Podnaslov 2"/>
          <p:cNvSpPr>
            <a:spLocks noGrp="1"/>
          </p:cNvSpPr>
          <p:nvPr>
            <p:ph type="subTitle" idx="1"/>
          </p:nvPr>
        </p:nvSpPr>
        <p:spPr/>
        <p:txBody>
          <a:bodyPr/>
          <a:lstStyle/>
          <a:p>
            <a:endParaRPr lang="sl-SI"/>
          </a:p>
        </p:txBody>
      </p:sp>
      <p:graphicFrame>
        <p:nvGraphicFramePr>
          <p:cNvPr id="6" name="Tabela 5"/>
          <p:cNvGraphicFramePr>
            <a:graphicFrameLocks noGrp="1"/>
          </p:cNvGraphicFramePr>
          <p:nvPr>
            <p:extLst>
              <p:ext uri="{D42A27DB-BD31-4B8C-83A1-F6EECF244321}">
                <p14:modId xmlns:p14="http://schemas.microsoft.com/office/powerpoint/2010/main" val="1119880560"/>
              </p:ext>
            </p:extLst>
          </p:nvPr>
        </p:nvGraphicFramePr>
        <p:xfrm>
          <a:off x="467544" y="260648"/>
          <a:ext cx="8280920" cy="6048672"/>
        </p:xfrm>
        <a:graphic>
          <a:graphicData uri="http://schemas.openxmlformats.org/drawingml/2006/table">
            <a:tbl>
              <a:tblPr firstRow="1" bandRow="1">
                <a:tableStyleId>{5C22544A-7EE6-4342-B048-85BDC9FD1C3A}</a:tableStyleId>
              </a:tblPr>
              <a:tblGrid>
                <a:gridCol w="1083485"/>
                <a:gridCol w="3560022"/>
                <a:gridCol w="3637413"/>
              </a:tblGrid>
              <a:tr h="1636926">
                <a:tc>
                  <a:txBody>
                    <a:bodyPr/>
                    <a:lstStyle/>
                    <a:p>
                      <a:endParaRPr lang="sl-SI" dirty="0"/>
                    </a:p>
                  </a:txBody>
                  <a:tcPr vert="vert27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dirty="0" smtClean="0"/>
                        <a:t>KVALITETA SODELOVANJA IN ORGANIZACIJE</a:t>
                      </a:r>
                    </a:p>
                    <a:p>
                      <a:pPr marL="0" marR="0" indent="0" algn="l" defTabSz="914400" rtl="0" eaLnBrk="1" fontAlgn="auto" latinLnBrk="0" hangingPunct="1">
                        <a:lnSpc>
                          <a:spcPct val="100000"/>
                        </a:lnSpc>
                        <a:spcBef>
                          <a:spcPts val="0"/>
                        </a:spcBef>
                        <a:spcAft>
                          <a:spcPts val="0"/>
                        </a:spcAft>
                        <a:buClrTx/>
                        <a:buSzTx/>
                        <a:buFontTx/>
                        <a:buNone/>
                        <a:tabLst/>
                        <a:defRPr/>
                      </a:pPr>
                      <a:r>
                        <a:rPr lang="sl-SI" dirty="0" smtClean="0"/>
                        <a:t>2014/15</a:t>
                      </a:r>
                    </a:p>
                    <a:p>
                      <a:endParaRPr lang="sl-SI"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dirty="0" smtClean="0"/>
                        <a:t>KVALITETA SODELOVANJA IN ORGANIZACIJE</a:t>
                      </a:r>
                    </a:p>
                    <a:p>
                      <a:pPr marL="0" marR="0" indent="0" algn="l" defTabSz="914400" rtl="0" eaLnBrk="1" fontAlgn="auto" latinLnBrk="0" hangingPunct="1">
                        <a:lnSpc>
                          <a:spcPct val="100000"/>
                        </a:lnSpc>
                        <a:spcBef>
                          <a:spcPts val="0"/>
                        </a:spcBef>
                        <a:spcAft>
                          <a:spcPts val="0"/>
                        </a:spcAft>
                        <a:buClrTx/>
                        <a:buSzTx/>
                        <a:buFontTx/>
                        <a:buNone/>
                        <a:tabLst/>
                        <a:defRPr/>
                      </a:pPr>
                      <a:r>
                        <a:rPr lang="sl-SI" dirty="0" smtClean="0"/>
                        <a:t>2015/16</a:t>
                      </a:r>
                    </a:p>
                    <a:p>
                      <a:endParaRPr lang="sl-SI" dirty="0"/>
                    </a:p>
                  </a:txBody>
                  <a:tcPr/>
                </a:tc>
              </a:tr>
              <a:tr h="2329416">
                <a:tc>
                  <a:txBody>
                    <a:bodyPr/>
                    <a:lstStyle/>
                    <a:p>
                      <a:r>
                        <a:rPr lang="sl-SI" b="1" dirty="0" smtClean="0"/>
                        <a:t>SODELOVANJE</a:t>
                      </a:r>
                      <a:endParaRPr lang="sl-SI" b="1" dirty="0"/>
                    </a:p>
                  </a:txBody>
                  <a:tcPr vert="vert27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800" kern="1200" dirty="0" smtClean="0">
                          <a:solidFill>
                            <a:schemeClr val="dk1"/>
                          </a:solidFill>
                          <a:effectLst/>
                          <a:latin typeface="+mn-lt"/>
                          <a:ea typeface="+mn-ea"/>
                          <a:cs typeface="+mn-cs"/>
                        </a:rPr>
                        <a:t>55% učiteljev konstruktivno sodeluje s sodelavci in v okviru strokovnega aktiva; 45% učiteljev pa sodeluje s sodelavci in prenaša svoje znanje na druge sodelavce.</a:t>
                      </a:r>
                    </a:p>
                    <a:p>
                      <a:endParaRPr lang="sl-SI" dirty="0"/>
                    </a:p>
                  </a:txBody>
                  <a:tcPr/>
                </a:tc>
                <a:tc>
                  <a:txBody>
                    <a:bodyPr/>
                    <a:lstStyle/>
                    <a:p>
                      <a:r>
                        <a:rPr lang="sl-SI" sz="1800" kern="1200" dirty="0" smtClean="0">
                          <a:solidFill>
                            <a:srgbClr val="00B050"/>
                          </a:solidFill>
                          <a:effectLst/>
                          <a:latin typeface="+mn-lt"/>
                          <a:ea typeface="+mn-ea"/>
                          <a:cs typeface="+mn-cs"/>
                        </a:rPr>
                        <a:t>*96,8% učiteljev je profesionalnih in spoštljivih do zunanjih udeležencev, kar se odraža tudi v njihovi povratni informaciji</a:t>
                      </a:r>
                      <a:endParaRPr lang="sl-SI" dirty="0">
                        <a:solidFill>
                          <a:srgbClr val="00B050"/>
                        </a:solidFill>
                      </a:endParaRPr>
                    </a:p>
                  </a:txBody>
                  <a:tcPr/>
                </a:tc>
              </a:tr>
              <a:tr h="2082330">
                <a:tc>
                  <a:txBody>
                    <a:bodyPr/>
                    <a:lstStyle/>
                    <a:p>
                      <a:r>
                        <a:rPr lang="sl-SI" b="1" dirty="0" smtClean="0"/>
                        <a:t>ORGANIZACIJA DELA</a:t>
                      </a:r>
                      <a:endParaRPr lang="sl-SI" b="1" dirty="0"/>
                    </a:p>
                  </a:txBody>
                  <a:tcPr vert="vert27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800" kern="1200" dirty="0" smtClean="0">
                          <a:solidFill>
                            <a:schemeClr val="dk1"/>
                          </a:solidFill>
                          <a:effectLst/>
                          <a:latin typeface="+mn-lt"/>
                          <a:ea typeface="+mn-ea"/>
                          <a:cs typeface="+mn-cs"/>
                        </a:rPr>
                        <a:t>81% učiteljev organizirano in načrtno izkorišča delovni čas za realizacijo nalog in ima praviloma urejen delovni prostor.</a:t>
                      </a:r>
                    </a:p>
                    <a:p>
                      <a:endParaRPr lang="sl-SI" dirty="0"/>
                    </a:p>
                  </a:txBody>
                  <a:tcPr/>
                </a:tc>
                <a:tc>
                  <a:txBody>
                    <a:bodyPr/>
                    <a:lstStyle/>
                    <a:p>
                      <a:r>
                        <a:rPr lang="sl-SI" sz="1800" kern="1200" dirty="0" smtClean="0">
                          <a:solidFill>
                            <a:srgbClr val="00B050"/>
                          </a:solidFill>
                          <a:effectLst/>
                          <a:latin typeface="+mn-lt"/>
                          <a:ea typeface="+mn-ea"/>
                          <a:cs typeface="+mn-cs"/>
                        </a:rPr>
                        <a:t>*93,2% učiteljev svoje delo organizira tako, da upošteva utemeljene želje sodelavcev</a:t>
                      </a:r>
                      <a:endParaRPr lang="sl-SI" dirty="0">
                        <a:solidFill>
                          <a:srgbClr val="00B050"/>
                        </a:solidFill>
                      </a:endParaRPr>
                    </a:p>
                  </a:txBody>
                  <a:tcPr/>
                </a:tc>
              </a:tr>
            </a:tbl>
          </a:graphicData>
        </a:graphic>
      </p:graphicFrame>
    </p:spTree>
    <p:extLst>
      <p:ext uri="{BB962C8B-B14F-4D97-AF65-F5344CB8AC3E}">
        <p14:creationId xmlns:p14="http://schemas.microsoft.com/office/powerpoint/2010/main" val="21364304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60649"/>
            <a:ext cx="7772400" cy="72007"/>
          </a:xfrm>
        </p:spPr>
        <p:txBody>
          <a:bodyPr>
            <a:normAutofit fontScale="90000"/>
          </a:bodyPr>
          <a:lstStyle/>
          <a:p>
            <a:endParaRPr lang="sl-SI" dirty="0"/>
          </a:p>
        </p:txBody>
      </p:sp>
      <p:sp>
        <p:nvSpPr>
          <p:cNvPr id="3" name="Podnaslov 2"/>
          <p:cNvSpPr>
            <a:spLocks noGrp="1"/>
          </p:cNvSpPr>
          <p:nvPr>
            <p:ph type="subTitle" idx="1"/>
          </p:nvPr>
        </p:nvSpPr>
        <p:spPr>
          <a:xfrm>
            <a:off x="611560" y="548680"/>
            <a:ext cx="8064896" cy="5832648"/>
          </a:xfrm>
        </p:spPr>
        <p:txBody>
          <a:bodyPr/>
          <a:lstStyle/>
          <a:p>
            <a:endParaRPr lang="sl-SI" dirty="0"/>
          </a:p>
        </p:txBody>
      </p:sp>
      <p:graphicFrame>
        <p:nvGraphicFramePr>
          <p:cNvPr id="5" name="Tabela 4"/>
          <p:cNvGraphicFramePr>
            <a:graphicFrameLocks noGrp="1"/>
          </p:cNvGraphicFramePr>
          <p:nvPr>
            <p:extLst>
              <p:ext uri="{D42A27DB-BD31-4B8C-83A1-F6EECF244321}">
                <p14:modId xmlns:p14="http://schemas.microsoft.com/office/powerpoint/2010/main" val="3836751263"/>
              </p:ext>
            </p:extLst>
          </p:nvPr>
        </p:nvGraphicFramePr>
        <p:xfrm>
          <a:off x="251521" y="188640"/>
          <a:ext cx="8640958" cy="6339444"/>
        </p:xfrm>
        <a:graphic>
          <a:graphicData uri="http://schemas.openxmlformats.org/drawingml/2006/table">
            <a:tbl>
              <a:tblPr firstRow="1" bandRow="1">
                <a:tableStyleId>{5C22544A-7EE6-4342-B048-85BDC9FD1C3A}</a:tableStyleId>
              </a:tblPr>
              <a:tblGrid>
                <a:gridCol w="1061170"/>
                <a:gridCol w="3638298"/>
                <a:gridCol w="3941490"/>
              </a:tblGrid>
              <a:tr h="576064">
                <a:tc>
                  <a:txBody>
                    <a:bodyPr/>
                    <a:lstStyle/>
                    <a:p>
                      <a:endParaRPr lang="sl-SI" dirty="0"/>
                    </a:p>
                  </a:txBody>
                  <a:tcPr/>
                </a:tc>
                <a:tc>
                  <a:txBody>
                    <a:bodyPr/>
                    <a:lstStyle/>
                    <a:p>
                      <a:r>
                        <a:rPr lang="sl-SI" dirty="0" smtClean="0"/>
                        <a:t>DRUGE SPOSOBNOSTI 2014/15</a:t>
                      </a:r>
                      <a:endParaRPr lang="sl-SI" dirty="0"/>
                    </a:p>
                  </a:txBody>
                  <a:tcPr/>
                </a:tc>
                <a:tc>
                  <a:txBody>
                    <a:bodyPr/>
                    <a:lstStyle/>
                    <a:p>
                      <a:r>
                        <a:rPr lang="sl-SI" dirty="0" smtClean="0"/>
                        <a:t>DRUGE SPOSOBNOSTI 2015/16</a:t>
                      </a:r>
                      <a:endParaRPr lang="sl-SI" dirty="0"/>
                    </a:p>
                  </a:txBody>
                  <a:tcPr/>
                </a:tc>
              </a:tr>
              <a:tr h="1080120">
                <a:tc>
                  <a:txBody>
                    <a:bodyPr/>
                    <a:lstStyle/>
                    <a:p>
                      <a:r>
                        <a:rPr lang="sl-SI" sz="900" b="1" dirty="0" smtClean="0"/>
                        <a:t>INTERDISCIPLINAR</a:t>
                      </a:r>
                    </a:p>
                    <a:p>
                      <a:r>
                        <a:rPr lang="sl-SI" sz="900" b="1" dirty="0" smtClean="0"/>
                        <a:t>NOST</a:t>
                      </a:r>
                      <a:endParaRPr lang="sl-SI" sz="900" b="1" dirty="0"/>
                    </a:p>
                  </a:txBody>
                  <a:tcPr vert="vert27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600" kern="1200" dirty="0" smtClean="0">
                          <a:solidFill>
                            <a:schemeClr val="tx1"/>
                          </a:solidFill>
                          <a:effectLst/>
                          <a:latin typeface="+mn-lt"/>
                          <a:ea typeface="+mn-ea"/>
                          <a:cs typeface="+mn-cs"/>
                        </a:rPr>
                        <a:t>91% učiteljev izvaja naloge interdisciplinarno in se redno udeležuje ponujenih strokovnih izpopolnjevanj.</a:t>
                      </a:r>
                    </a:p>
                    <a:p>
                      <a:endParaRPr lang="sl-SI" sz="16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600" dirty="0" smtClean="0">
                          <a:solidFill>
                            <a:srgbClr val="00B050"/>
                          </a:solidFill>
                        </a:rPr>
                        <a:t>*89,8% pri reševanju problemov s konkretnimi predlogi spodbujajo sodelovanje sodelavcev)</a:t>
                      </a:r>
                    </a:p>
                    <a:p>
                      <a:endParaRPr lang="sl-SI" sz="1600" dirty="0"/>
                    </a:p>
                  </a:txBody>
                  <a:tcPr/>
                </a:tc>
              </a:tr>
              <a:tr h="1136199">
                <a:tc>
                  <a:txBody>
                    <a:bodyPr/>
                    <a:lstStyle/>
                    <a:p>
                      <a:r>
                        <a:rPr lang="sl-SI" sz="1050" b="1" dirty="0" smtClean="0"/>
                        <a:t>ODNOS DO UPORABNIKOV</a:t>
                      </a:r>
                      <a:endParaRPr lang="sl-SI" sz="1050" b="1" dirty="0"/>
                    </a:p>
                  </a:txBody>
                  <a:tcPr vert="vert27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600" kern="1200" dirty="0" smtClean="0">
                          <a:solidFill>
                            <a:schemeClr val="tx1"/>
                          </a:solidFill>
                          <a:effectLst/>
                          <a:latin typeface="+mn-lt"/>
                          <a:ea typeface="+mn-ea"/>
                          <a:cs typeface="+mn-cs"/>
                        </a:rPr>
                        <a:t>učenci in starši so po mnenju učiteljev (100%) zadovoljni z izvajanjem učiteljevih nalog.</a:t>
                      </a:r>
                    </a:p>
                    <a:p>
                      <a:endParaRPr lang="sl-SI" sz="16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600" dirty="0" smtClean="0">
                          <a:solidFill>
                            <a:srgbClr val="00B050"/>
                          </a:solidFill>
                        </a:rPr>
                        <a:t>*93,8% učitelji ustvarjajo konstruktiven, partnerski in spoštljiv odnos</a:t>
                      </a:r>
                    </a:p>
                    <a:p>
                      <a:endParaRPr lang="sl-SI" sz="1600" dirty="0"/>
                    </a:p>
                  </a:txBody>
                  <a:tcPr/>
                </a:tc>
              </a:tr>
              <a:tr h="1176307">
                <a:tc>
                  <a:txBody>
                    <a:bodyPr/>
                    <a:lstStyle/>
                    <a:p>
                      <a:r>
                        <a:rPr lang="sl-SI" sz="1050" b="1" dirty="0" smtClean="0"/>
                        <a:t>KOMUNICIRANJE</a:t>
                      </a:r>
                      <a:endParaRPr lang="sl-SI" sz="1050" b="1" dirty="0"/>
                    </a:p>
                  </a:txBody>
                  <a:tcPr vert="vert27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600" kern="1200" dirty="0" smtClean="0">
                          <a:solidFill>
                            <a:schemeClr val="tx1"/>
                          </a:solidFill>
                          <a:effectLst/>
                          <a:latin typeface="+mn-lt"/>
                          <a:ea typeface="+mn-ea"/>
                          <a:cs typeface="+mn-cs"/>
                        </a:rPr>
                        <a:t>vsi učitelji (100%) pravijo, da ustvarjajo pozitivno notranje in socialno omrežje s svojo komunikacijo.</a:t>
                      </a:r>
                    </a:p>
                    <a:p>
                      <a:endParaRPr lang="sl-SI" sz="16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600" dirty="0" smtClean="0">
                          <a:solidFill>
                            <a:srgbClr val="00B050"/>
                          </a:solidFill>
                        </a:rPr>
                        <a:t>*90,6% učitelji učinkovito komunicirajo, kar potrjujejo povratne informacije</a:t>
                      </a:r>
                    </a:p>
                    <a:p>
                      <a:endParaRPr lang="sl-SI" sz="1600" dirty="0"/>
                    </a:p>
                  </a:txBody>
                  <a:tcPr/>
                </a:tc>
              </a:tr>
              <a:tr h="1060114">
                <a:tc>
                  <a:txBody>
                    <a:bodyPr/>
                    <a:lstStyle/>
                    <a:p>
                      <a:r>
                        <a:rPr lang="sl-SI" sz="1050" b="1" dirty="0" smtClean="0"/>
                        <a:t>HOSPITACIJE</a:t>
                      </a:r>
                      <a:endParaRPr lang="sl-SI" sz="1050" b="1" dirty="0"/>
                    </a:p>
                  </a:txBody>
                  <a:tcPr vert="vert27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600" dirty="0" smtClean="0">
                          <a:solidFill>
                            <a:schemeClr val="tx1"/>
                          </a:solidFill>
                        </a:rPr>
                        <a:t>58% učiteljev, pri katerih je hospitirala ravnateljica meni, da so učno uro izvedli uspešno; 42% je prepričanih, da so uro izvedli zelo uspešno.</a:t>
                      </a:r>
                    </a:p>
                    <a:p>
                      <a:endParaRPr lang="sl-SI" sz="1600" dirty="0">
                        <a:solidFill>
                          <a:schemeClr val="tx1"/>
                        </a:solidFill>
                      </a:endParaRPr>
                    </a:p>
                  </a:txBody>
                  <a:tcPr/>
                </a:tc>
                <a:tc>
                  <a:txBody>
                    <a:bodyPr/>
                    <a:lstStyle/>
                    <a:p>
                      <a:r>
                        <a:rPr lang="sl-SI" sz="1600" dirty="0" smtClean="0"/>
                        <a:t>/</a:t>
                      </a:r>
                      <a:endParaRPr lang="sl-SI" sz="1600" dirty="0"/>
                    </a:p>
                  </a:txBody>
                  <a:tcPr/>
                </a:tc>
              </a:tr>
              <a:tr h="1060114">
                <a:tc>
                  <a:txBody>
                    <a:bodyPr/>
                    <a:lstStyle/>
                    <a:p>
                      <a:r>
                        <a:rPr lang="sl-SI" sz="1050" b="1" dirty="0" smtClean="0"/>
                        <a:t>DELOVNI PROSTOR</a:t>
                      </a:r>
                      <a:endParaRPr lang="sl-SI" sz="1050" b="1" dirty="0"/>
                    </a:p>
                  </a:txBody>
                  <a:tcPr vert="vert270"/>
                </a:tc>
                <a:tc>
                  <a:txBody>
                    <a:bodyPr/>
                    <a:lstStyle/>
                    <a:p>
                      <a:r>
                        <a:rPr lang="sl-SI" dirty="0" smtClean="0"/>
                        <a:t>/</a:t>
                      </a:r>
                      <a:endParaRPr lang="sl-SI" dirty="0"/>
                    </a:p>
                  </a:txBody>
                  <a:tcPr/>
                </a:tc>
                <a:tc>
                  <a:txBody>
                    <a:bodyPr/>
                    <a:lstStyle/>
                    <a:p>
                      <a:r>
                        <a:rPr lang="sl-SI" sz="1600" dirty="0" smtClean="0">
                          <a:solidFill>
                            <a:srgbClr val="00B050"/>
                          </a:solidFill>
                        </a:rPr>
                        <a:t>*90,6% učitelji pravijo, da imajo urejen delovni prostor ter premišljeno ravnajo z delovnimi sredstvi in opremo</a:t>
                      </a:r>
                      <a:endParaRPr lang="sl-SI" sz="1600" dirty="0"/>
                    </a:p>
                  </a:txBody>
                  <a:tcPr/>
                </a:tc>
              </a:tr>
            </a:tbl>
          </a:graphicData>
        </a:graphic>
      </p:graphicFrame>
    </p:spTree>
    <p:extLst>
      <p:ext uri="{BB962C8B-B14F-4D97-AF65-F5344CB8AC3E}">
        <p14:creationId xmlns:p14="http://schemas.microsoft.com/office/powerpoint/2010/main" val="23243101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229</TotalTime>
  <Words>2006</Words>
  <Application>Microsoft Office PowerPoint</Application>
  <PresentationFormat>Diaprojekcija na zaslonu (4:3)</PresentationFormat>
  <Paragraphs>436</Paragraphs>
  <Slides>17</Slides>
  <Notes>0</Notes>
  <HiddenSlides>0</HiddenSlides>
  <MMClips>0</MMClips>
  <ScaleCrop>false</ScaleCrop>
  <HeadingPairs>
    <vt:vector size="4" baseType="variant">
      <vt:variant>
        <vt:lpstr>Tema</vt:lpstr>
      </vt:variant>
      <vt:variant>
        <vt:i4>1</vt:i4>
      </vt:variant>
      <vt:variant>
        <vt:lpstr>Naslovi diapozitivov</vt:lpstr>
      </vt:variant>
      <vt:variant>
        <vt:i4>17</vt:i4>
      </vt:variant>
    </vt:vector>
  </HeadingPairs>
  <TitlesOfParts>
    <vt:vector size="18" baseType="lpstr">
      <vt:lpstr>Officeova tema</vt:lpstr>
      <vt:lpstr>PowerPointova predstavitev</vt:lpstr>
      <vt:lpstr>PowerPointova predstavitev</vt:lpstr>
      <vt:lpstr>Cilj: SPODBUJATI SAMOIZOBRAŽEVANJE UČITELJEV</vt:lpstr>
      <vt:lpstr>PowerPointova predstavitev</vt:lpstr>
      <vt:lpstr>1. Naši učitelji se samoizobražujejo na predmetnem področju</vt:lpstr>
      <vt:lpstr>2. Učitelji pozitivno ocenjujejo lastno delovno uspešnost</vt:lpstr>
      <vt:lpstr>PowerPointova predstavitev</vt:lpstr>
      <vt:lpstr>PowerPointova predstavitev</vt:lpstr>
      <vt:lpstr>PowerPointova predstavitev</vt:lpstr>
      <vt:lpstr>3. Naše učitelje spodbujamo k samoizobraževanju</vt:lpstr>
      <vt:lpstr>PowerPointova predstavitev</vt:lpstr>
      <vt:lpstr>Analiza lanskoletnih medsebojnih hospitacij: prenos ugotovitev za izboljšanje prakse</vt:lpstr>
      <vt:lpstr>PowerPointova predstavitev</vt:lpstr>
      <vt:lpstr>Največji delež učiteljev, ki so izpolnili to kategorijo meni, da morajo izboljšat predvsem izvedbeno raven pouka (7) ter disciplino oz. postavljanje meja (7) pri svojem delu. Na drugem mestu učitelji kot predmet potrebnih izboljšav postavljajo doslednost, potrpežljivost ter vztrajanje pri že postavljenih ciljih pouka. Manjši delež meni, da mora izboljšati lastno komunikacijo ter posvetiti več pozornosti šibkejšim in mirnejšim učencem.   Način, kako izboljšati svoja šibka področja, učitelji navajajo: delo na sebi, ozaveščanje ter vključevanje novih oz. raznolikih metod dela. Na tretjem mestu učitelji ugotavljajo potrebo po prilagajanju trenutnim situacijam ter vključevanju več teorije v svoje delo.   </vt:lpstr>
      <vt:lpstr>4. Učitelji pri načrtovanju samoizobraževanje izhajajo iz lastnih potreb oz. šibkih področij</vt:lpstr>
      <vt:lpstr>PowerPointova predstavitev</vt:lpstr>
      <vt:lpstr>Viri in literatura</vt:lpstr>
    </vt:vector>
  </TitlesOfParts>
  <Company>Osnovna šola Venclja Perka Domžale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Maša Mllinarič</dc:creator>
  <cp:lastModifiedBy>Nataša Fabjančič</cp:lastModifiedBy>
  <cp:revision>24</cp:revision>
  <dcterms:created xsi:type="dcterms:W3CDTF">2016-01-14T12:01:06Z</dcterms:created>
  <dcterms:modified xsi:type="dcterms:W3CDTF">2016-02-01T09:33:07Z</dcterms:modified>
</cp:coreProperties>
</file>