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6"/>
  </p:notesMasterIdLst>
  <p:sldIdLst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05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562" y="-7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5188E1-B7DC-44F3-AD35-EE5D6AD6420F}" type="datetimeFigureOut">
              <a:rPr lang="sl-SI" smtClean="0"/>
              <a:pPr/>
              <a:t>23.5.2014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9E5E99-C675-47A3-92DC-C8C08DCBEDBF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26548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083189-CB7D-4D5F-AFD8-0DF1D6C5197B}" type="slidenum">
              <a:rPr lang="kk-K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kk-KZ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8DB8A-6B1A-4F44-B3EE-976808747065}" type="datetimeFigureOut">
              <a:rPr lang="sl-SI" smtClean="0"/>
              <a:pPr/>
              <a:t>23.5.2014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EF59-C91B-4492-BA31-F597A74254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8DB8A-6B1A-4F44-B3EE-976808747065}" type="datetimeFigureOut">
              <a:rPr lang="sl-SI" smtClean="0"/>
              <a:pPr/>
              <a:t>23.5.2014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EF59-C91B-4492-BA31-F597A74254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8DB8A-6B1A-4F44-B3EE-976808747065}" type="datetimeFigureOut">
              <a:rPr lang="sl-SI" smtClean="0"/>
              <a:pPr/>
              <a:t>23.5.2014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EF59-C91B-4492-BA31-F597A74254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906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8DB8A-6B1A-4F44-B3EE-976808747065}" type="datetimeFigureOut">
              <a:rPr lang="sl-SI" smtClean="0"/>
              <a:pPr/>
              <a:t>23.5.2014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EF59-C91B-4492-BA31-F597A74254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8DB8A-6B1A-4F44-B3EE-976808747065}" type="datetimeFigureOut">
              <a:rPr lang="sl-SI" smtClean="0"/>
              <a:pPr/>
              <a:t>23.5.2014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EF59-C91B-4492-BA31-F597A74254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8DB8A-6B1A-4F44-B3EE-976808747065}" type="datetimeFigureOut">
              <a:rPr lang="sl-SI" smtClean="0"/>
              <a:pPr/>
              <a:t>23.5.2014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EF59-C91B-4492-BA31-F597A74254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8DB8A-6B1A-4F44-B3EE-976808747065}" type="datetimeFigureOut">
              <a:rPr lang="sl-SI" smtClean="0"/>
              <a:pPr/>
              <a:t>23.5.2014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EF59-C91B-4492-BA31-F597A74254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8DB8A-6B1A-4F44-B3EE-976808747065}" type="datetimeFigureOut">
              <a:rPr lang="sl-SI" smtClean="0"/>
              <a:pPr/>
              <a:t>23.5.2014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EF59-C91B-4492-BA31-F597A74254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8DB8A-6B1A-4F44-B3EE-976808747065}" type="datetimeFigureOut">
              <a:rPr lang="sl-SI" smtClean="0"/>
              <a:pPr/>
              <a:t>23.5.2014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EF59-C91B-4492-BA31-F597A74254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8DB8A-6B1A-4F44-B3EE-976808747065}" type="datetimeFigureOut">
              <a:rPr lang="sl-SI" smtClean="0"/>
              <a:pPr/>
              <a:t>23.5.2014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EF59-C91B-4492-BA31-F597A74254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8DB8A-6B1A-4F44-B3EE-976808747065}" type="datetimeFigureOut">
              <a:rPr lang="sl-SI" smtClean="0"/>
              <a:pPr/>
              <a:t>23.5.2014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EF59-C91B-4492-BA31-F597A74254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8DB8A-6B1A-4F44-B3EE-976808747065}" type="datetimeFigureOut">
              <a:rPr lang="sl-SI" smtClean="0"/>
              <a:pPr/>
              <a:t>23.5.2014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AEF59-C91B-4492-BA31-F597A74254BD}" type="slidenum">
              <a:rPr lang="sl-SI" smtClean="0"/>
              <a:pPr/>
              <a:t>‹#›</a:t>
            </a:fld>
            <a:endParaRPr lang="sl-SI"/>
          </a:p>
        </p:txBody>
      </p:sp>
      <p:pic>
        <p:nvPicPr>
          <p:cNvPr id="9" name="Picture 8" descr="schoolhouse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1" y="-1"/>
            <a:ext cx="9143997" cy="685799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2411413" y="2130425"/>
            <a:ext cx="5741987" cy="1470025"/>
          </a:xfrm>
        </p:spPr>
        <p:txBody>
          <a:bodyPr/>
          <a:lstStyle/>
          <a:p>
            <a:pPr eaLnBrk="1" hangingPunct="1"/>
            <a:r>
              <a:rPr lang="sl-SI" smtClean="0">
                <a:solidFill>
                  <a:srgbClr val="FF0000"/>
                </a:solidFill>
              </a:rPr>
              <a:t>Povzetki delavnice NASILJE na 3. ORS</a:t>
            </a:r>
          </a:p>
        </p:txBody>
      </p:sp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0413" y="5516563"/>
            <a:ext cx="395605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828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rad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9424387"/>
              </p:ext>
            </p:extLst>
          </p:nvPr>
        </p:nvGraphicFramePr>
        <p:xfrm>
          <a:off x="2051050" y="981075"/>
          <a:ext cx="6553398" cy="54502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5634"/>
                <a:gridCol w="3567764"/>
              </a:tblGrid>
              <a:tr h="370762">
                <a:tc>
                  <a:txBody>
                    <a:bodyPr/>
                    <a:lstStyle/>
                    <a:p>
                      <a:pPr algn="ctr"/>
                      <a:r>
                        <a:rPr lang="sl-SI" sz="1800" dirty="0" smtClean="0"/>
                        <a:t>ŠOLA</a:t>
                      </a:r>
                      <a:endParaRPr lang="sl-SI" sz="1800" dirty="0"/>
                    </a:p>
                  </a:txBody>
                  <a:tcPr marL="91455" marR="91455"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800" dirty="0" smtClean="0"/>
                        <a:t>STARŠI</a:t>
                      </a:r>
                    </a:p>
                  </a:txBody>
                  <a:tcPr marL="91455" marR="91455" marT="45710" marB="45710"/>
                </a:tc>
              </a:tr>
              <a:tr h="370762"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r>
                        <a:rPr lang="sl-SI" sz="1600" dirty="0" smtClean="0"/>
                        <a:t>Zagotovi varnost</a:t>
                      </a:r>
                      <a:endParaRPr lang="sl-SI" sz="1600" dirty="0"/>
                    </a:p>
                  </a:txBody>
                  <a:tcPr marL="91455" marR="91455" marT="45710" marB="45710"/>
                </a:tc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r>
                        <a:rPr lang="sl-SI" sz="1600" dirty="0" smtClean="0"/>
                        <a:t>Pogovorijo se z otrokom o problemu</a:t>
                      </a:r>
                    </a:p>
                  </a:txBody>
                  <a:tcPr marL="91455" marR="91455" marT="45710" marB="45710"/>
                </a:tc>
              </a:tr>
              <a:tr h="639945"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r>
                        <a:rPr lang="sl-SI" sz="1600" dirty="0" smtClean="0">
                          <a:solidFill>
                            <a:schemeClr val="tx1"/>
                          </a:solidFill>
                        </a:rPr>
                        <a:t>Čim</a:t>
                      </a:r>
                      <a:r>
                        <a:rPr lang="sl-SI" sz="1600" baseline="0" dirty="0" smtClean="0">
                          <a:solidFill>
                            <a:schemeClr val="tx1"/>
                          </a:solidFill>
                        </a:rPr>
                        <a:t> prej obvesti starše in sooči vpletene</a:t>
                      </a:r>
                      <a:endParaRPr lang="sl-SI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10" marB="45710"/>
                </a:tc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r>
                        <a:rPr lang="sl-SI" sz="1600" dirty="0" smtClean="0"/>
                        <a:t>Družina opravi vlogo zmanjševanja oz. preprečevanja nasilja</a:t>
                      </a:r>
                      <a:endParaRPr lang="sl-SI" sz="1600" dirty="0"/>
                    </a:p>
                  </a:txBody>
                  <a:tcPr marL="91455" marR="91455" marT="45710" marB="45710"/>
                </a:tc>
              </a:tr>
              <a:tr h="370762"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r>
                        <a:rPr lang="sl-SI" sz="1600" dirty="0" smtClean="0"/>
                        <a:t>Starše</a:t>
                      </a:r>
                      <a:r>
                        <a:rPr lang="sl-SI" sz="1600" baseline="0" dirty="0" smtClean="0"/>
                        <a:t> skliče na pogovor</a:t>
                      </a:r>
                    </a:p>
                  </a:txBody>
                  <a:tcPr marL="91455" marR="91455" marT="45710" marB="45710"/>
                </a:tc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r>
                        <a:rPr lang="sl-SI" sz="1600" dirty="0" smtClean="0"/>
                        <a:t>Z otrokom se pogovarja o nasilju</a:t>
                      </a:r>
                      <a:endParaRPr lang="sl-SI" sz="1600" dirty="0"/>
                    </a:p>
                  </a:txBody>
                  <a:tcPr marL="91455" marR="91455" marT="45710" marB="45710"/>
                </a:tc>
              </a:tr>
              <a:tr h="370762">
                <a:tc>
                  <a:txBody>
                    <a:bodyPr/>
                    <a:lstStyle/>
                    <a:p>
                      <a:pPr marL="90488" marR="0" lvl="0" indent="-904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sl-SI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Opravi mediacijo</a:t>
                      </a:r>
                    </a:p>
                  </a:txBody>
                  <a:tcPr marL="91455" marR="91455" marT="45710" marB="45710"/>
                </a:tc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r>
                        <a:rPr lang="sl-SI" sz="1600" dirty="0" smtClean="0"/>
                        <a:t>Dvigniti spoštovanje do učiteljev</a:t>
                      </a:r>
                      <a:endParaRPr lang="sl-SI" sz="1600" dirty="0"/>
                    </a:p>
                  </a:txBody>
                  <a:tcPr marL="91455" marR="91455" marT="45710" marB="45710"/>
                </a:tc>
              </a:tr>
              <a:tr h="370762"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r>
                        <a:rPr lang="sl-SI" sz="1600" dirty="0" smtClean="0"/>
                        <a:t>Izvaja vzgojne ukrepe</a:t>
                      </a:r>
                      <a:endParaRPr lang="sl-SI" sz="1600" dirty="0"/>
                    </a:p>
                  </a:txBody>
                  <a:tcPr marL="91455" marR="91455" marT="45710" marB="45710"/>
                </a:tc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r>
                        <a:rPr lang="sl-SI" sz="1600" dirty="0" smtClean="0"/>
                        <a:t>Vzgoja je naloga staršev</a:t>
                      </a:r>
                      <a:endParaRPr lang="sl-SI" sz="1600" dirty="0"/>
                    </a:p>
                  </a:txBody>
                  <a:tcPr marL="91455" marR="91455" marT="45710" marB="45710"/>
                </a:tc>
              </a:tr>
              <a:tr h="639945"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r>
                        <a:rPr lang="sl-SI" sz="1600" dirty="0" smtClean="0"/>
                        <a:t>Vključi</a:t>
                      </a:r>
                      <a:r>
                        <a:rPr lang="sl-SI" sz="1600" baseline="0" dirty="0" smtClean="0"/>
                        <a:t> se</a:t>
                      </a:r>
                      <a:r>
                        <a:rPr lang="sl-SI" sz="1600" dirty="0" smtClean="0"/>
                        <a:t> </a:t>
                      </a:r>
                      <a:r>
                        <a:rPr lang="sl-SI" sz="1600" dirty="0" err="1" smtClean="0"/>
                        <a:t>ŠSS</a:t>
                      </a:r>
                      <a:r>
                        <a:rPr lang="sl-SI" sz="1600" dirty="0" smtClean="0"/>
                        <a:t>, zunanje institucije, če je potrebno</a:t>
                      </a:r>
                      <a:endParaRPr lang="sl-SI" sz="1600" dirty="0"/>
                    </a:p>
                  </a:txBody>
                  <a:tcPr marL="91455" marR="91455" marT="45710" marB="45710"/>
                </a:tc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r>
                        <a:rPr lang="sl-SI" sz="1600" dirty="0" smtClean="0"/>
                        <a:t>„Postaviti se na realna tla“ in se soočiti s problemom.</a:t>
                      </a:r>
                      <a:endParaRPr lang="sl-SI" sz="1600" dirty="0"/>
                    </a:p>
                  </a:txBody>
                  <a:tcPr marL="91455" marR="91455" marT="45710" marB="45710"/>
                </a:tc>
              </a:tr>
              <a:tr h="335288"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r>
                        <a:rPr lang="sl-SI" sz="1600" dirty="0" smtClean="0"/>
                        <a:t>Doslednost</a:t>
                      </a:r>
                      <a:r>
                        <a:rPr lang="sl-SI" sz="1600" baseline="0" dirty="0" smtClean="0"/>
                        <a:t> vseh učitelj</a:t>
                      </a:r>
                      <a:endParaRPr lang="sl-SI" sz="1600" dirty="0"/>
                    </a:p>
                  </a:txBody>
                  <a:tcPr marL="91455" marR="91455" marT="45710" marB="45710"/>
                </a:tc>
                <a:tc>
                  <a:txBody>
                    <a:bodyPr/>
                    <a:lstStyle/>
                    <a:p>
                      <a:endParaRPr lang="sl-SI" sz="1600" dirty="0"/>
                    </a:p>
                  </a:txBody>
                  <a:tcPr marL="91455" marR="91455" marT="45710" marB="45710"/>
                </a:tc>
              </a:tr>
              <a:tr h="370762"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r>
                        <a:rPr lang="sl-SI" sz="1600" dirty="0" smtClean="0"/>
                        <a:t>Poišče vzroke nasilja</a:t>
                      </a:r>
                      <a:endParaRPr lang="sl-SI" sz="1600" dirty="0"/>
                    </a:p>
                  </a:txBody>
                  <a:tcPr marL="91455" marR="91455" marT="45710" marB="45710"/>
                </a:tc>
                <a:tc>
                  <a:txBody>
                    <a:bodyPr/>
                    <a:lstStyle/>
                    <a:p>
                      <a:endParaRPr lang="sl-SI" sz="1600" dirty="0"/>
                    </a:p>
                  </a:txBody>
                  <a:tcPr marL="91455" marR="91455" marT="45710" marB="45710"/>
                </a:tc>
              </a:tr>
              <a:tr h="823022"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r>
                        <a:rPr lang="sl-SI" sz="1600" dirty="0" smtClean="0"/>
                        <a:t>Izvaja</a:t>
                      </a:r>
                      <a:r>
                        <a:rPr lang="sl-SI" sz="1600" baseline="0" dirty="0" smtClean="0"/>
                        <a:t> d</a:t>
                      </a:r>
                      <a:r>
                        <a:rPr lang="sl-SI" sz="1600" dirty="0" smtClean="0"/>
                        <a:t>elavnice, </a:t>
                      </a:r>
                      <a:r>
                        <a:rPr lang="sl-SI" sz="1600" dirty="0" err="1" smtClean="0"/>
                        <a:t>pedag</a:t>
                      </a:r>
                      <a:r>
                        <a:rPr lang="sl-SI" sz="1600" dirty="0" smtClean="0"/>
                        <a:t>.</a:t>
                      </a:r>
                      <a:r>
                        <a:rPr lang="sl-SI" sz="1600" baseline="0" dirty="0" smtClean="0"/>
                        <a:t> pa opravi </a:t>
                      </a:r>
                      <a:r>
                        <a:rPr lang="sl-SI" sz="1600" dirty="0" smtClean="0"/>
                        <a:t>razgovore, spremlja te</a:t>
                      </a:r>
                      <a:r>
                        <a:rPr lang="sl-SI" sz="1600" baseline="0" dirty="0" smtClean="0"/>
                        <a:t> </a:t>
                      </a:r>
                      <a:r>
                        <a:rPr lang="sl-SI" sz="1600" dirty="0" smtClean="0"/>
                        <a:t>otroke</a:t>
                      </a:r>
                      <a:endParaRPr lang="sl-SI" sz="1600" dirty="0"/>
                    </a:p>
                  </a:txBody>
                  <a:tcPr marL="91455" marR="91455" marT="45710" marB="45710"/>
                </a:tc>
                <a:tc>
                  <a:txBody>
                    <a:bodyPr/>
                    <a:lstStyle/>
                    <a:p>
                      <a:endParaRPr lang="sl-SI" sz="1600" dirty="0"/>
                    </a:p>
                  </a:txBody>
                  <a:tcPr marL="91455" marR="91455" marT="45710" marB="45710"/>
                </a:tc>
              </a:tr>
              <a:tr h="579155"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r>
                        <a:rPr lang="sl-SI" sz="1600" dirty="0" smtClean="0"/>
                        <a:t>Vključi se v projekt-nenasilje,</a:t>
                      </a:r>
                      <a:r>
                        <a:rPr lang="sl-SI" sz="1600" baseline="0" dirty="0" smtClean="0"/>
                        <a:t> deluje preventivno</a:t>
                      </a:r>
                      <a:endParaRPr lang="sl-SI" sz="1600" dirty="0"/>
                    </a:p>
                  </a:txBody>
                  <a:tcPr marL="91455" marR="91455" marT="45710" marB="45710"/>
                </a:tc>
                <a:tc>
                  <a:txBody>
                    <a:bodyPr/>
                    <a:lstStyle/>
                    <a:p>
                      <a:endParaRPr lang="sl-SI" sz="1600" dirty="0" smtClean="0"/>
                    </a:p>
                    <a:p>
                      <a:endParaRPr lang="sl-SI" sz="1600" dirty="0" smtClean="0"/>
                    </a:p>
                  </a:txBody>
                  <a:tcPr marL="91455" marR="91455" marT="45710" marB="45710"/>
                </a:tc>
              </a:tr>
            </a:tbl>
          </a:graphicData>
        </a:graphic>
      </p:graphicFrame>
      <p:sp>
        <p:nvSpPr>
          <p:cNvPr id="3112" name="PoljeZBesedilom 4"/>
          <p:cNvSpPr txBox="1">
            <a:spLocks noChangeArrowheads="1"/>
          </p:cNvSpPr>
          <p:nvPr/>
        </p:nvSpPr>
        <p:spPr bwMode="auto">
          <a:xfrm>
            <a:off x="2771775" y="476250"/>
            <a:ext cx="5199063" cy="36988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sl-SI" b="1"/>
              <a:t>MNENJA IN PRIČAKOVANJA STARŠEV </a:t>
            </a:r>
          </a:p>
        </p:txBody>
      </p:sp>
    </p:spTree>
    <p:extLst>
      <p:ext uri="{BB962C8B-B14F-4D97-AF65-F5344CB8AC3E}">
        <p14:creationId xmlns:p14="http://schemas.microsoft.com/office/powerpoint/2010/main" val="336343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59113" y="765175"/>
            <a:ext cx="4465637" cy="561975"/>
          </a:xfrm>
          <a:solidFill>
            <a:srgbClr val="FFFF00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sz="1800" b="1" cap="all" dirty="0" smtClean="0">
                <a:latin typeface="+mn-lt"/>
              </a:rPr>
              <a:t>Opozorila staršev</a:t>
            </a:r>
            <a:endParaRPr lang="sl-SI" sz="1800" b="1" cap="all" dirty="0">
              <a:latin typeface="+mn-lt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339975" y="1916113"/>
            <a:ext cx="6192838" cy="40322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sz="1800" dirty="0"/>
              <a:t>V</a:t>
            </a:r>
            <a:r>
              <a:rPr lang="sl-SI" sz="1800" dirty="0" smtClean="0"/>
              <a:t>erbalno ali psihično nasilje nekaterih učiteljev do učencev (tudi žalitve …)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sl-SI" sz="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sz="1800" dirty="0"/>
              <a:t>N</a:t>
            </a:r>
            <a:r>
              <a:rPr lang="sl-SI" sz="1800" dirty="0" smtClean="0"/>
              <a:t>edoslednost nekaterih učiteljev, tudi glede nasilja (ne odreagirajo)</a:t>
            </a: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sl-SI" sz="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sz="1800" dirty="0"/>
              <a:t>V</a:t>
            </a:r>
            <a:r>
              <a:rPr lang="sl-SI" sz="1800" dirty="0" smtClean="0"/>
              <a:t>zgojni ukrep naj se po enem letu ne briše</a:t>
            </a: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sl-SI" sz="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sz="1800" dirty="0" smtClean="0"/>
              <a:t>Ničelna toleranca do nasilja</a:t>
            </a: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sl-SI" sz="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sz="1800" dirty="0" smtClean="0"/>
              <a:t>Ko je kazen enkrat izrečena se s kršiteljem šola ne ubada več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sz="1800" dirty="0" smtClean="0"/>
              <a:t>Sprememba šolskih pravil – preveč stopenj vzgojnih ukrepov</a:t>
            </a:r>
            <a:endParaRPr lang="sl-SI" sz="18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sl-SI" sz="8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8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sl-SI" sz="1800" dirty="0"/>
          </a:p>
        </p:txBody>
      </p:sp>
    </p:spTree>
    <p:extLst>
      <p:ext uri="{BB962C8B-B14F-4D97-AF65-F5344CB8AC3E}">
        <p14:creationId xmlns:p14="http://schemas.microsoft.com/office/powerpoint/2010/main" val="242678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1035712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ids Zon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FD77E7E-61C2-4583-8742-18637274417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TS010357129</Template>
  <TotalTime>0</TotalTime>
  <Words>166</Words>
  <Application>Microsoft Office PowerPoint</Application>
  <PresentationFormat>Diaprojekcija na zaslonu (4:3)</PresentationFormat>
  <Paragraphs>33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4" baseType="lpstr">
      <vt:lpstr>TS010357129</vt:lpstr>
      <vt:lpstr>Povzetki delavnice NASILJE na 3. ORS</vt:lpstr>
      <vt:lpstr>PowerPointova predstavitev</vt:lpstr>
      <vt:lpstr>Opozorila staršev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2014-05-17T08:11:10Z</dcterms:created>
  <dcterms:modified xsi:type="dcterms:W3CDTF">2014-05-23T07:27:39Z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TC103571299990</vt:lpwstr>
  </property>
</Properties>
</file>